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52"/>
  </p:notesMasterIdLst>
  <p:sldIdLst>
    <p:sldId id="256" r:id="rId2"/>
    <p:sldId id="272" r:id="rId3"/>
    <p:sldId id="267" r:id="rId4"/>
    <p:sldId id="257" r:id="rId5"/>
    <p:sldId id="258" r:id="rId6"/>
    <p:sldId id="259" r:id="rId7"/>
    <p:sldId id="277" r:id="rId8"/>
    <p:sldId id="260" r:id="rId9"/>
    <p:sldId id="263" r:id="rId10"/>
    <p:sldId id="269" r:id="rId11"/>
    <p:sldId id="268" r:id="rId12"/>
    <p:sldId id="265" r:id="rId13"/>
    <p:sldId id="262" r:id="rId14"/>
    <p:sldId id="261" r:id="rId15"/>
    <p:sldId id="291" r:id="rId16"/>
    <p:sldId id="274" r:id="rId17"/>
    <p:sldId id="273" r:id="rId18"/>
    <p:sldId id="275" r:id="rId19"/>
    <p:sldId id="278" r:id="rId20"/>
    <p:sldId id="281" r:id="rId21"/>
    <p:sldId id="279" r:id="rId22"/>
    <p:sldId id="282" r:id="rId23"/>
    <p:sldId id="292" r:id="rId24"/>
    <p:sldId id="293" r:id="rId25"/>
    <p:sldId id="288" r:id="rId26"/>
    <p:sldId id="287" r:id="rId27"/>
    <p:sldId id="294" r:id="rId28"/>
    <p:sldId id="280" r:id="rId29"/>
    <p:sldId id="289" r:id="rId30"/>
    <p:sldId id="295" r:id="rId31"/>
    <p:sldId id="297" r:id="rId32"/>
    <p:sldId id="298" r:id="rId33"/>
    <p:sldId id="296" r:id="rId34"/>
    <p:sldId id="302" r:id="rId35"/>
    <p:sldId id="299" r:id="rId36"/>
    <p:sldId id="300" r:id="rId37"/>
    <p:sldId id="303" r:id="rId38"/>
    <p:sldId id="307" r:id="rId39"/>
    <p:sldId id="305" r:id="rId40"/>
    <p:sldId id="306" r:id="rId41"/>
    <p:sldId id="308" r:id="rId42"/>
    <p:sldId id="310" r:id="rId43"/>
    <p:sldId id="309" r:id="rId44"/>
    <p:sldId id="311" r:id="rId45"/>
    <p:sldId id="315" r:id="rId46"/>
    <p:sldId id="319" r:id="rId47"/>
    <p:sldId id="290" r:id="rId48"/>
    <p:sldId id="312" r:id="rId49"/>
    <p:sldId id="313" r:id="rId50"/>
    <p:sldId id="31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4D19C2E6-5C9D-4858-B038-C7C6621975FA}">
          <p14:sldIdLst>
            <p14:sldId id="256"/>
          </p14:sldIdLst>
        </p14:section>
        <p14:section name="Cold Start" id="{915EF360-A6A6-4788-8751-8F980AEF1238}">
          <p14:sldIdLst>
            <p14:sldId id="272"/>
            <p14:sldId id="267"/>
            <p14:sldId id="257"/>
            <p14:sldId id="258"/>
            <p14:sldId id="259"/>
            <p14:sldId id="277"/>
            <p14:sldId id="260"/>
            <p14:sldId id="263"/>
            <p14:sldId id="269"/>
            <p14:sldId id="268"/>
            <p14:sldId id="265"/>
            <p14:sldId id="262"/>
            <p14:sldId id="261"/>
            <p14:sldId id="291"/>
            <p14:sldId id="274"/>
          </p14:sldIdLst>
        </p14:section>
        <p14:section name="Need for Speed" id="{025963F3-E735-43EE-8FAD-6EF20F060638}">
          <p14:sldIdLst>
            <p14:sldId id="273"/>
            <p14:sldId id="275"/>
            <p14:sldId id="278"/>
            <p14:sldId id="281"/>
            <p14:sldId id="279"/>
            <p14:sldId id="282"/>
            <p14:sldId id="292"/>
            <p14:sldId id="293"/>
            <p14:sldId id="288"/>
            <p14:sldId id="287"/>
            <p14:sldId id="294"/>
            <p14:sldId id="280"/>
            <p14:sldId id="289"/>
            <p14:sldId id="295"/>
            <p14:sldId id="297"/>
            <p14:sldId id="298"/>
            <p14:sldId id="296"/>
            <p14:sldId id="302"/>
            <p14:sldId id="299"/>
            <p14:sldId id="300"/>
            <p14:sldId id="303"/>
            <p14:sldId id="307"/>
            <p14:sldId id="305"/>
            <p14:sldId id="306"/>
            <p14:sldId id="308"/>
            <p14:sldId id="310"/>
            <p14:sldId id="309"/>
            <p14:sldId id="311"/>
            <p14:sldId id="315"/>
            <p14:sldId id="319"/>
            <p14:sldId id="290"/>
            <p14:sldId id="312"/>
            <p14:sldId id="313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po Maltagliati" initials="JM" lastIdx="3" clrIdx="0">
    <p:extLst>
      <p:ext uri="{19B8F6BF-5375-455C-9EA6-DF929625EA0E}">
        <p15:presenceInfo xmlns:p15="http://schemas.microsoft.com/office/powerpoint/2012/main" userId="eff16fc12e65e0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  <a:srgbClr val="CEDBE6"/>
    <a:srgbClr val="4A7090"/>
    <a:srgbClr val="3A8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136" autoAdjust="0"/>
  </p:normalViewPr>
  <p:slideViewPr>
    <p:cSldViewPr snapToGrid="0">
      <p:cViewPr varScale="1">
        <p:scale>
          <a:sx n="96" d="100"/>
          <a:sy n="96" d="100"/>
        </p:scale>
        <p:origin x="1092" y="7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5D198-DEFA-4523-B44A-5912E84591DC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FB26D-0F5C-4A39-BF04-CE851657F4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61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438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361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51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695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4355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24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613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383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627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9417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214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959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194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125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4737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984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9543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005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517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6007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993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732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9654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75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415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583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29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7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Macchina multiutente buona, utilizzava il sistema ITS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24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B26D-0F5C-4A39-BF04-CE851657F4C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257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7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16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8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20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16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59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06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13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75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99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1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205BF3-5F42-4B11-894F-480B43784488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489B75-168F-4A39-AC3B-DC59B8869001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29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2.svg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30.svg"/><Relationship Id="rId5" Type="http://schemas.openxmlformats.org/officeDocument/2006/relationships/image" Target="../media/image15.png"/><Relationship Id="rId15" Type="http://schemas.openxmlformats.org/officeDocument/2006/relationships/image" Target="../media/image18.svg"/><Relationship Id="rId10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14.svg"/><Relationship Id="rId5" Type="http://schemas.openxmlformats.org/officeDocument/2006/relationships/image" Target="../media/image37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36.svg"/><Relationship Id="rId9" Type="http://schemas.microsoft.com/office/2007/relationships/hdphoto" Target="../media/hdphoto3.wdp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jpg"/><Relationship Id="rId7" Type="http://schemas.microsoft.com/office/2007/relationships/hdphoto" Target="../media/hdphoto5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50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3.png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4.jpe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10" Type="http://schemas.microsoft.com/office/2007/relationships/hdphoto" Target="../media/hdphoto3.wdp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6.sv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willknight/status/108355144976058368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D7F5A9-F249-4001-B630-38CF42E8C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cap="none" dirty="0" err="1">
                <a:latin typeface="IBM Selectric Light Italic" pitchFamily="2" charset="0"/>
              </a:rPr>
              <a:t>Weaving</a:t>
            </a:r>
            <a:r>
              <a:rPr lang="it-IT" cap="none" dirty="0">
                <a:latin typeface="IBM Selectric Light Italic" pitchFamily="2" charset="0"/>
              </a:rPr>
              <a:t> a story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6FF9248-4767-4952-A2F1-A88F957E7D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700" dirty="0"/>
              <a:t>Retrospettiva sull’intelligenza artificiale e sulle tecnologie che l’hanno resa possibile</a:t>
            </a:r>
          </a:p>
        </p:txBody>
      </p:sp>
    </p:spTree>
    <p:extLst>
      <p:ext uri="{BB962C8B-B14F-4D97-AF65-F5344CB8AC3E}">
        <p14:creationId xmlns:p14="http://schemas.microsoft.com/office/powerpoint/2010/main" val="180511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L’architettura del PDP-10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555C47-88C9-4768-9E9F-BF793896F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C2D5E2A-0AAE-4689-B6AF-BBC9E5F26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8" name="Immagine 7" descr="Immagine che contiene testo, nero, bianco&#10;&#10;Descrizione generata automaticamente">
            <a:extLst>
              <a:ext uri="{FF2B5EF4-FFF2-40B4-BE49-F238E27FC236}">
                <a16:creationId xmlns:a16="http://schemas.microsoft.com/office/drawing/2014/main" id="{0B609764-C2E0-4B61-9DBE-6F8468CFDA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704" y="836676"/>
            <a:ext cx="4385016" cy="5157216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A1072D7-82E1-4597-851C-E41B61837F41}"/>
              </a:ext>
            </a:extLst>
          </p:cNvPr>
          <p:cNvGrpSpPr/>
          <p:nvPr/>
        </p:nvGrpSpPr>
        <p:grpSpPr>
          <a:xfrm>
            <a:off x="2110492" y="3599096"/>
            <a:ext cx="4980773" cy="1137578"/>
            <a:chOff x="2110492" y="3426881"/>
            <a:chExt cx="4980773" cy="1137578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F9E5FAD7-4539-4E5C-91F7-5AF00E403AEC}"/>
                </a:ext>
              </a:extLst>
            </p:cNvPr>
            <p:cNvSpPr/>
            <p:nvPr/>
          </p:nvSpPr>
          <p:spPr>
            <a:xfrm>
              <a:off x="2110492" y="3499779"/>
              <a:ext cx="2212848" cy="92765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2"/>
                  </a:solidFill>
                </a:rPr>
                <a:t>Processore «KL10»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92D1CCE-7013-40DB-87FA-B3164F896E49}"/>
                </a:ext>
              </a:extLst>
            </p:cNvPr>
            <p:cNvSpPr/>
            <p:nvPr/>
          </p:nvSpPr>
          <p:spPr>
            <a:xfrm>
              <a:off x="6229930" y="3426881"/>
              <a:ext cx="861335" cy="113757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0C02B6EB-9B15-464A-A2A0-03F0C10A5D76}"/>
              </a:ext>
            </a:extLst>
          </p:cNvPr>
          <p:cNvGrpSpPr/>
          <p:nvPr/>
        </p:nvGrpSpPr>
        <p:grpSpPr>
          <a:xfrm>
            <a:off x="2112264" y="1315616"/>
            <a:ext cx="8766230" cy="2356378"/>
            <a:chOff x="2112264" y="1315616"/>
            <a:chExt cx="8766230" cy="2356378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B93AC4A7-FF92-4497-AD09-D420B747188D}"/>
                </a:ext>
              </a:extLst>
            </p:cNvPr>
            <p:cNvGrpSpPr/>
            <p:nvPr/>
          </p:nvGrpSpPr>
          <p:grpSpPr>
            <a:xfrm>
              <a:off x="2112264" y="1315616"/>
              <a:ext cx="8766230" cy="1869547"/>
              <a:chOff x="1920394" y="169711"/>
              <a:chExt cx="8766230" cy="1869547"/>
            </a:xfrm>
            <a:solidFill>
              <a:srgbClr val="3A8F98">
                <a:alpha val="14902"/>
              </a:srgbClr>
            </a:solidFill>
          </p:grpSpPr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AC249980-C0CD-453F-AC37-8FB39E5FEC76}"/>
                  </a:ext>
                </a:extLst>
              </p:cNvPr>
              <p:cNvSpPr/>
              <p:nvPr/>
            </p:nvSpPr>
            <p:spPr>
              <a:xfrm>
                <a:off x="1920394" y="1111601"/>
                <a:ext cx="2212848" cy="927657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chemeClr val="tx2"/>
                    </a:solidFill>
                  </a:rPr>
                  <a:t>Sottosistema di Memoria</a:t>
                </a:r>
              </a:p>
            </p:txBody>
          </p:sp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675BBD6E-FDE5-4539-8E45-9FEFA0B4A6A7}"/>
                  </a:ext>
                </a:extLst>
              </p:cNvPr>
              <p:cNvSpPr/>
              <p:nvPr/>
            </p:nvSpPr>
            <p:spPr>
              <a:xfrm>
                <a:off x="6038060" y="169711"/>
                <a:ext cx="4648564" cy="1717967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57" name="Connettore 2 56">
              <a:extLst>
                <a:ext uri="{FF2B5EF4-FFF2-40B4-BE49-F238E27FC236}">
                  <a16:creationId xmlns:a16="http://schemas.microsoft.com/office/drawing/2014/main" id="{E7559CF7-D62C-4CA5-839A-5A5A0520023E}"/>
                </a:ext>
              </a:extLst>
            </p:cNvPr>
            <p:cNvCxnSpPr>
              <a:stCxn id="11" idx="0"/>
              <a:endCxn id="21" idx="2"/>
            </p:cNvCxnSpPr>
            <p:nvPr/>
          </p:nvCxnSpPr>
          <p:spPr>
            <a:xfrm flipV="1">
              <a:off x="3216916" y="3185163"/>
              <a:ext cx="1772" cy="486831"/>
            </a:xfrm>
            <a:prstGeom prst="straightConnector1">
              <a:avLst/>
            </a:prstGeom>
            <a:ln w="63500">
              <a:solidFill>
                <a:schemeClr val="accent3">
                  <a:lumMod val="75000"/>
                </a:schemeClr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666C18FD-ED19-4C36-AE72-143A82E5F271}"/>
              </a:ext>
            </a:extLst>
          </p:cNvPr>
          <p:cNvGrpSpPr/>
          <p:nvPr/>
        </p:nvGrpSpPr>
        <p:grpSpPr>
          <a:xfrm>
            <a:off x="2110492" y="3133897"/>
            <a:ext cx="8768002" cy="2892829"/>
            <a:chOff x="2110492" y="3133897"/>
            <a:chExt cx="8768002" cy="2892829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766DF748-4334-466A-AAA9-02184AD37263}"/>
                </a:ext>
              </a:extLst>
            </p:cNvPr>
            <p:cNvGrpSpPr/>
            <p:nvPr/>
          </p:nvGrpSpPr>
          <p:grpSpPr>
            <a:xfrm>
              <a:off x="2110492" y="3133897"/>
              <a:ext cx="8768002" cy="2892829"/>
              <a:chOff x="1063294" y="2071379"/>
              <a:chExt cx="8768002" cy="2892829"/>
            </a:xfrm>
            <a:solidFill>
              <a:srgbClr val="4A7090">
                <a:alpha val="14902"/>
              </a:srgbClr>
            </a:solidFill>
          </p:grpSpPr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BAE84C1F-E4E3-4E54-A01E-9B7738BBB95E}"/>
                  </a:ext>
                </a:extLst>
              </p:cNvPr>
              <p:cNvSpPr/>
              <p:nvPr/>
            </p:nvSpPr>
            <p:spPr>
              <a:xfrm>
                <a:off x="1063294" y="4034306"/>
                <a:ext cx="2212848" cy="927657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chemeClr val="tx2"/>
                    </a:solidFill>
                  </a:rPr>
                  <a:t>Sottosistema di I/O</a:t>
                </a:r>
              </a:p>
            </p:txBody>
          </p:sp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CB8E0A4F-95AB-465C-B8B4-46579B8782C4}"/>
                  </a:ext>
                </a:extLst>
              </p:cNvPr>
              <p:cNvSpPr/>
              <p:nvPr/>
            </p:nvSpPr>
            <p:spPr>
              <a:xfrm>
                <a:off x="6229930" y="2071379"/>
                <a:ext cx="3601366" cy="2892829"/>
              </a:xfrm>
              <a:prstGeom prst="rect">
                <a:avLst/>
              </a:prstGeom>
              <a:grp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66ADF2FB-1B7F-44E6-B353-520B0D980B65}"/>
                </a:ext>
              </a:extLst>
            </p:cNvPr>
            <p:cNvCxnSpPr>
              <a:cxnSpLocks/>
              <a:stCxn id="33" idx="0"/>
              <a:endCxn id="11" idx="2"/>
            </p:cNvCxnSpPr>
            <p:nvPr/>
          </p:nvCxnSpPr>
          <p:spPr>
            <a:xfrm flipV="1">
              <a:off x="3216916" y="4599651"/>
              <a:ext cx="0" cy="497173"/>
            </a:xfrm>
            <a:prstGeom prst="straightConnector1">
              <a:avLst/>
            </a:prstGeom>
            <a:ln w="63500">
              <a:solidFill>
                <a:schemeClr val="accent2">
                  <a:lumMod val="50000"/>
                </a:schemeClr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2428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15"/>
    </mc:Choice>
    <mc:Fallback xmlns="">
      <p:transition spd="slow" advTm="21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L’architettura del PDP-10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555C47-88C9-4768-9E9F-BF793896F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D8B25-73E6-4589-A88B-1EAD055C8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6" descr="Immagine che contiene nero&#10;&#10;Descrizione generata automaticamente">
            <a:extLst>
              <a:ext uri="{FF2B5EF4-FFF2-40B4-BE49-F238E27FC236}">
                <a16:creationId xmlns:a16="http://schemas.microsoft.com/office/drawing/2014/main" id="{A9CA2970-BC03-4C90-832D-A8B97E32AA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30" y="850392"/>
            <a:ext cx="3768563" cy="51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L’architettura del PDP-10</a:t>
            </a:r>
          </a:p>
        </p:txBody>
      </p:sp>
      <p:sp>
        <p:nvSpPr>
          <p:cNvPr id="177" name="Segnaposto contenuto 176">
            <a:extLst>
              <a:ext uri="{FF2B5EF4-FFF2-40B4-BE49-F238E27FC236}">
                <a16:creationId xmlns:a16="http://schemas.microsoft.com/office/drawing/2014/main" id="{CB596CD5-F913-46C7-8C85-8A2EA86D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419" name="Gruppo 418">
            <a:extLst>
              <a:ext uri="{FF2B5EF4-FFF2-40B4-BE49-F238E27FC236}">
                <a16:creationId xmlns:a16="http://schemas.microsoft.com/office/drawing/2014/main" id="{6ECA8596-54F9-43B7-8638-A4C30EBC439D}"/>
              </a:ext>
            </a:extLst>
          </p:cNvPr>
          <p:cNvGrpSpPr/>
          <p:nvPr/>
        </p:nvGrpSpPr>
        <p:grpSpPr>
          <a:xfrm>
            <a:off x="1354554" y="2829643"/>
            <a:ext cx="5756465" cy="2933653"/>
            <a:chOff x="1507614" y="2831650"/>
            <a:chExt cx="5756465" cy="2933653"/>
          </a:xfrm>
        </p:grpSpPr>
        <p:grpSp>
          <p:nvGrpSpPr>
            <p:cNvPr id="341" name="Gruppo 340">
              <a:extLst>
                <a:ext uri="{FF2B5EF4-FFF2-40B4-BE49-F238E27FC236}">
                  <a16:creationId xmlns:a16="http://schemas.microsoft.com/office/drawing/2014/main" id="{66337DBA-2D0B-45A6-87FC-EF6371BBCE51}"/>
                </a:ext>
              </a:extLst>
            </p:cNvPr>
            <p:cNvGrpSpPr/>
            <p:nvPr/>
          </p:nvGrpSpPr>
          <p:grpSpPr>
            <a:xfrm>
              <a:off x="6232237" y="3402317"/>
              <a:ext cx="1031842" cy="1790357"/>
              <a:chOff x="1199991" y="3401293"/>
              <a:chExt cx="1031842" cy="1790357"/>
            </a:xfrm>
          </p:grpSpPr>
          <p:grpSp>
            <p:nvGrpSpPr>
              <p:cNvPr id="342" name="Gruppo 341">
                <a:extLst>
                  <a:ext uri="{FF2B5EF4-FFF2-40B4-BE49-F238E27FC236}">
                    <a16:creationId xmlns:a16="http://schemas.microsoft.com/office/drawing/2014/main" id="{6E674DB2-A7B6-4722-A269-F4ED9F157E4C}"/>
                  </a:ext>
                </a:extLst>
              </p:cNvPr>
              <p:cNvGrpSpPr/>
              <p:nvPr/>
            </p:nvGrpSpPr>
            <p:grpSpPr>
              <a:xfrm>
                <a:off x="1199991" y="3401293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347" name="Segnaposto contenuto 7" descr="Utente">
                  <a:extLst>
                    <a:ext uri="{FF2B5EF4-FFF2-40B4-BE49-F238E27FC236}">
                      <a16:creationId xmlns:a16="http://schemas.microsoft.com/office/drawing/2014/main" id="{C8DD4E87-AF78-49C8-A3D5-2B24284DB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348" name="Elemento grafico 347" descr="Monitor">
                  <a:extLst>
                    <a:ext uri="{FF2B5EF4-FFF2-40B4-BE49-F238E27FC236}">
                      <a16:creationId xmlns:a16="http://schemas.microsoft.com/office/drawing/2014/main" id="{C4C7CF0B-6D1A-42DB-8AF2-EF50539F6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343" name="Gruppo 342">
                <a:extLst>
                  <a:ext uri="{FF2B5EF4-FFF2-40B4-BE49-F238E27FC236}">
                    <a16:creationId xmlns:a16="http://schemas.microsoft.com/office/drawing/2014/main" id="{6735CC0B-B4F0-4AA1-BCCE-F30F2F08EC91}"/>
                  </a:ext>
                </a:extLst>
              </p:cNvPr>
              <p:cNvGrpSpPr/>
              <p:nvPr/>
            </p:nvGrpSpPr>
            <p:grpSpPr>
              <a:xfrm>
                <a:off x="1199991" y="4675728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345" name="Segnaposto contenuto 7" descr="Utente">
                  <a:extLst>
                    <a:ext uri="{FF2B5EF4-FFF2-40B4-BE49-F238E27FC236}">
                      <a16:creationId xmlns:a16="http://schemas.microsoft.com/office/drawing/2014/main" id="{9293E790-A54E-414C-B789-E637AB4070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346" name="Elemento grafico 345" descr="Monitor">
                  <a:extLst>
                    <a:ext uri="{FF2B5EF4-FFF2-40B4-BE49-F238E27FC236}">
                      <a16:creationId xmlns:a16="http://schemas.microsoft.com/office/drawing/2014/main" id="{BF37B998-3FC3-47FF-854F-EEAA9A94DA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344" name="Connettore diritto 343">
                <a:extLst>
                  <a:ext uri="{FF2B5EF4-FFF2-40B4-BE49-F238E27FC236}">
                    <a16:creationId xmlns:a16="http://schemas.microsoft.com/office/drawing/2014/main" id="{A470848E-0721-42FB-8EE1-E3FA6955602C}"/>
                  </a:ext>
                </a:extLst>
              </p:cNvPr>
              <p:cNvCxnSpPr>
                <a:stCxn id="348" idx="2"/>
                <a:endCxn id="346" idx="0"/>
              </p:cNvCxnSpPr>
              <p:nvPr/>
            </p:nvCxnSpPr>
            <p:spPr>
              <a:xfrm>
                <a:off x="1973873" y="3917215"/>
                <a:ext cx="0" cy="758513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Gruppo 358">
              <a:extLst>
                <a:ext uri="{FF2B5EF4-FFF2-40B4-BE49-F238E27FC236}">
                  <a16:creationId xmlns:a16="http://schemas.microsoft.com/office/drawing/2014/main" id="{32FE8724-C872-421B-BAB7-AC81726931A7}"/>
                </a:ext>
              </a:extLst>
            </p:cNvPr>
            <p:cNvGrpSpPr/>
            <p:nvPr/>
          </p:nvGrpSpPr>
          <p:grpSpPr>
            <a:xfrm>
              <a:off x="5283691" y="2832675"/>
              <a:ext cx="1034948" cy="2929640"/>
              <a:chOff x="5375431" y="2812881"/>
              <a:chExt cx="1034948" cy="2929640"/>
            </a:xfrm>
          </p:grpSpPr>
          <p:grpSp>
            <p:nvGrpSpPr>
              <p:cNvPr id="352" name="Gruppo 351">
                <a:extLst>
                  <a:ext uri="{FF2B5EF4-FFF2-40B4-BE49-F238E27FC236}">
                    <a16:creationId xmlns:a16="http://schemas.microsoft.com/office/drawing/2014/main" id="{77A91E8C-4972-4888-A64C-7C9081B0DD41}"/>
                  </a:ext>
                </a:extLst>
              </p:cNvPr>
              <p:cNvGrpSpPr/>
              <p:nvPr/>
            </p:nvGrpSpPr>
            <p:grpSpPr>
              <a:xfrm>
                <a:off x="5378537" y="2812881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357" name="Segnaposto contenuto 7" descr="Utente">
                  <a:extLst>
                    <a:ext uri="{FF2B5EF4-FFF2-40B4-BE49-F238E27FC236}">
                      <a16:creationId xmlns:a16="http://schemas.microsoft.com/office/drawing/2014/main" id="{E9F70AF9-C3E3-417F-B142-F430733F2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358" name="Elemento grafico 357" descr="Monitor">
                  <a:extLst>
                    <a:ext uri="{FF2B5EF4-FFF2-40B4-BE49-F238E27FC236}">
                      <a16:creationId xmlns:a16="http://schemas.microsoft.com/office/drawing/2014/main" id="{8E8FD008-DBF9-4BBD-86FE-30AECBE2FD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353" name="Gruppo 352">
                <a:extLst>
                  <a:ext uri="{FF2B5EF4-FFF2-40B4-BE49-F238E27FC236}">
                    <a16:creationId xmlns:a16="http://schemas.microsoft.com/office/drawing/2014/main" id="{856129FD-A5A8-4000-BE91-AAA3290A7CAC}"/>
                  </a:ext>
                </a:extLst>
              </p:cNvPr>
              <p:cNvGrpSpPr/>
              <p:nvPr/>
            </p:nvGrpSpPr>
            <p:grpSpPr>
              <a:xfrm>
                <a:off x="5375431" y="5226599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355" name="Segnaposto contenuto 7" descr="Utente">
                  <a:extLst>
                    <a:ext uri="{FF2B5EF4-FFF2-40B4-BE49-F238E27FC236}">
                      <a16:creationId xmlns:a16="http://schemas.microsoft.com/office/drawing/2014/main" id="{8B2EE935-6E16-481E-A743-994AC89053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356" name="Elemento grafico 355" descr="Monitor">
                  <a:extLst>
                    <a:ext uri="{FF2B5EF4-FFF2-40B4-BE49-F238E27FC236}">
                      <a16:creationId xmlns:a16="http://schemas.microsoft.com/office/drawing/2014/main" id="{E5550D08-FFAA-40D0-9B32-E3BB7DEB1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354" name="Connettore diritto 353">
                <a:extLst>
                  <a:ext uri="{FF2B5EF4-FFF2-40B4-BE49-F238E27FC236}">
                    <a16:creationId xmlns:a16="http://schemas.microsoft.com/office/drawing/2014/main" id="{9A27D3DD-B48F-446B-9259-39E274966C15}"/>
                  </a:ext>
                </a:extLst>
              </p:cNvPr>
              <p:cNvCxnSpPr>
                <a:stCxn id="358" idx="2"/>
                <a:endCxn id="356" idx="0"/>
              </p:cNvCxnSpPr>
              <p:nvPr/>
            </p:nvCxnSpPr>
            <p:spPr>
              <a:xfrm flipH="1">
                <a:off x="6149313" y="3328803"/>
                <a:ext cx="3106" cy="1897796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Gruppo 385">
              <a:extLst>
                <a:ext uri="{FF2B5EF4-FFF2-40B4-BE49-F238E27FC236}">
                  <a16:creationId xmlns:a16="http://schemas.microsoft.com/office/drawing/2014/main" id="{08903037-88A7-4EE5-A00E-7BA1E0AB5ED4}"/>
                </a:ext>
              </a:extLst>
            </p:cNvPr>
            <p:cNvGrpSpPr/>
            <p:nvPr/>
          </p:nvGrpSpPr>
          <p:grpSpPr>
            <a:xfrm>
              <a:off x="4348178" y="3401292"/>
              <a:ext cx="1031842" cy="1790357"/>
              <a:chOff x="1199991" y="3401293"/>
              <a:chExt cx="1031842" cy="1790357"/>
            </a:xfrm>
          </p:grpSpPr>
          <p:grpSp>
            <p:nvGrpSpPr>
              <p:cNvPr id="395" name="Gruppo 394">
                <a:extLst>
                  <a:ext uri="{FF2B5EF4-FFF2-40B4-BE49-F238E27FC236}">
                    <a16:creationId xmlns:a16="http://schemas.microsoft.com/office/drawing/2014/main" id="{5FF05B83-BD07-4025-92CF-D8E6B2772290}"/>
                  </a:ext>
                </a:extLst>
              </p:cNvPr>
              <p:cNvGrpSpPr/>
              <p:nvPr/>
            </p:nvGrpSpPr>
            <p:grpSpPr>
              <a:xfrm>
                <a:off x="1199991" y="3401293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400" name="Segnaposto contenuto 7" descr="Utente">
                  <a:extLst>
                    <a:ext uri="{FF2B5EF4-FFF2-40B4-BE49-F238E27FC236}">
                      <a16:creationId xmlns:a16="http://schemas.microsoft.com/office/drawing/2014/main" id="{246A576A-5355-4FA9-BB59-C26C1AD2E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401" name="Elemento grafico 400" descr="Monitor">
                  <a:extLst>
                    <a:ext uri="{FF2B5EF4-FFF2-40B4-BE49-F238E27FC236}">
                      <a16:creationId xmlns:a16="http://schemas.microsoft.com/office/drawing/2014/main" id="{B478B827-4A8C-4BFB-AD03-CB184A6714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396" name="Gruppo 395">
                <a:extLst>
                  <a:ext uri="{FF2B5EF4-FFF2-40B4-BE49-F238E27FC236}">
                    <a16:creationId xmlns:a16="http://schemas.microsoft.com/office/drawing/2014/main" id="{ED5996EF-C407-4C4A-BB89-D84157F1E347}"/>
                  </a:ext>
                </a:extLst>
              </p:cNvPr>
              <p:cNvGrpSpPr/>
              <p:nvPr/>
            </p:nvGrpSpPr>
            <p:grpSpPr>
              <a:xfrm>
                <a:off x="1199991" y="4675728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398" name="Segnaposto contenuto 7" descr="Utente">
                  <a:extLst>
                    <a:ext uri="{FF2B5EF4-FFF2-40B4-BE49-F238E27FC236}">
                      <a16:creationId xmlns:a16="http://schemas.microsoft.com/office/drawing/2014/main" id="{5C412695-47BA-47B9-85C9-42F79487C4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399" name="Elemento grafico 398" descr="Monitor">
                  <a:extLst>
                    <a:ext uri="{FF2B5EF4-FFF2-40B4-BE49-F238E27FC236}">
                      <a16:creationId xmlns:a16="http://schemas.microsoft.com/office/drawing/2014/main" id="{282A8F50-99A8-42DB-B6A9-1C1B9D2F3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397" name="Connettore diritto 396">
                <a:extLst>
                  <a:ext uri="{FF2B5EF4-FFF2-40B4-BE49-F238E27FC236}">
                    <a16:creationId xmlns:a16="http://schemas.microsoft.com/office/drawing/2014/main" id="{3BF975CE-AF29-4731-99DD-2BCEB284E66A}"/>
                  </a:ext>
                </a:extLst>
              </p:cNvPr>
              <p:cNvCxnSpPr>
                <a:stCxn id="401" idx="2"/>
                <a:endCxn id="399" idx="0"/>
              </p:cNvCxnSpPr>
              <p:nvPr/>
            </p:nvCxnSpPr>
            <p:spPr>
              <a:xfrm>
                <a:off x="1973873" y="3917215"/>
                <a:ext cx="0" cy="758513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7" name="Gruppo 386">
              <a:extLst>
                <a:ext uri="{FF2B5EF4-FFF2-40B4-BE49-F238E27FC236}">
                  <a16:creationId xmlns:a16="http://schemas.microsoft.com/office/drawing/2014/main" id="{C19481F7-0E75-48AA-B67D-C7972258FD46}"/>
                </a:ext>
              </a:extLst>
            </p:cNvPr>
            <p:cNvGrpSpPr/>
            <p:nvPr/>
          </p:nvGrpSpPr>
          <p:grpSpPr>
            <a:xfrm>
              <a:off x="3399632" y="2831650"/>
              <a:ext cx="1034948" cy="2929640"/>
              <a:chOff x="5375431" y="2812881"/>
              <a:chExt cx="1034948" cy="2929640"/>
            </a:xfrm>
          </p:grpSpPr>
          <p:cxnSp>
            <p:nvCxnSpPr>
              <p:cNvPr id="390" name="Connettore diritto 389">
                <a:extLst>
                  <a:ext uri="{FF2B5EF4-FFF2-40B4-BE49-F238E27FC236}">
                    <a16:creationId xmlns:a16="http://schemas.microsoft.com/office/drawing/2014/main" id="{42CEACF8-AA5C-4050-AAC1-4FFB01FF7F3D}"/>
                  </a:ext>
                </a:extLst>
              </p:cNvPr>
              <p:cNvCxnSpPr>
                <a:stCxn id="394" idx="2"/>
                <a:endCxn id="392" idx="0"/>
              </p:cNvCxnSpPr>
              <p:nvPr/>
            </p:nvCxnSpPr>
            <p:spPr>
              <a:xfrm flipH="1">
                <a:off x="6149313" y="3328803"/>
                <a:ext cx="3106" cy="1897796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8" name="Gruppo 387">
                <a:extLst>
                  <a:ext uri="{FF2B5EF4-FFF2-40B4-BE49-F238E27FC236}">
                    <a16:creationId xmlns:a16="http://schemas.microsoft.com/office/drawing/2014/main" id="{1DD74F6D-28A2-4B92-AA81-BF5A6E50CDBB}"/>
                  </a:ext>
                </a:extLst>
              </p:cNvPr>
              <p:cNvGrpSpPr/>
              <p:nvPr/>
            </p:nvGrpSpPr>
            <p:grpSpPr>
              <a:xfrm>
                <a:off x="5378537" y="2812881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393" name="Segnaposto contenuto 7" descr="Utente">
                  <a:extLst>
                    <a:ext uri="{FF2B5EF4-FFF2-40B4-BE49-F238E27FC236}">
                      <a16:creationId xmlns:a16="http://schemas.microsoft.com/office/drawing/2014/main" id="{DCCBBC49-3DFD-4299-9FC4-3DC1ECCD0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394" name="Elemento grafico 393" descr="Monitor">
                  <a:extLst>
                    <a:ext uri="{FF2B5EF4-FFF2-40B4-BE49-F238E27FC236}">
                      <a16:creationId xmlns:a16="http://schemas.microsoft.com/office/drawing/2014/main" id="{8359BBE4-8377-4B97-9F2A-D17E3CBCB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389" name="Gruppo 388">
                <a:extLst>
                  <a:ext uri="{FF2B5EF4-FFF2-40B4-BE49-F238E27FC236}">
                    <a16:creationId xmlns:a16="http://schemas.microsoft.com/office/drawing/2014/main" id="{DBB62AA5-54A4-4DBB-BCF9-43C71D5C1058}"/>
                  </a:ext>
                </a:extLst>
              </p:cNvPr>
              <p:cNvGrpSpPr/>
              <p:nvPr/>
            </p:nvGrpSpPr>
            <p:grpSpPr>
              <a:xfrm>
                <a:off x="5375431" y="5226599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391" name="Segnaposto contenuto 7" descr="Utente">
                  <a:extLst>
                    <a:ext uri="{FF2B5EF4-FFF2-40B4-BE49-F238E27FC236}">
                      <a16:creationId xmlns:a16="http://schemas.microsoft.com/office/drawing/2014/main" id="{6AC92C09-1D86-4F59-B451-2FABB0A40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392" name="Elemento grafico 391" descr="Monitor">
                  <a:extLst>
                    <a:ext uri="{FF2B5EF4-FFF2-40B4-BE49-F238E27FC236}">
                      <a16:creationId xmlns:a16="http://schemas.microsoft.com/office/drawing/2014/main" id="{FD1FA256-5346-481D-9331-B1F66DD10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3" name="Gruppo 402">
              <a:extLst>
                <a:ext uri="{FF2B5EF4-FFF2-40B4-BE49-F238E27FC236}">
                  <a16:creationId xmlns:a16="http://schemas.microsoft.com/office/drawing/2014/main" id="{D1E0747C-D340-4BF9-B1B1-2E03A63ADCEA}"/>
                </a:ext>
              </a:extLst>
            </p:cNvPr>
            <p:cNvGrpSpPr/>
            <p:nvPr/>
          </p:nvGrpSpPr>
          <p:grpSpPr>
            <a:xfrm>
              <a:off x="2456160" y="3405305"/>
              <a:ext cx="1031842" cy="1790357"/>
              <a:chOff x="1199991" y="3401293"/>
              <a:chExt cx="1031842" cy="1790357"/>
            </a:xfrm>
          </p:grpSpPr>
          <p:grpSp>
            <p:nvGrpSpPr>
              <p:cNvPr id="412" name="Gruppo 411">
                <a:extLst>
                  <a:ext uri="{FF2B5EF4-FFF2-40B4-BE49-F238E27FC236}">
                    <a16:creationId xmlns:a16="http://schemas.microsoft.com/office/drawing/2014/main" id="{750F303D-2C9A-4922-9753-9015147C75B8}"/>
                  </a:ext>
                </a:extLst>
              </p:cNvPr>
              <p:cNvGrpSpPr/>
              <p:nvPr/>
            </p:nvGrpSpPr>
            <p:grpSpPr>
              <a:xfrm>
                <a:off x="1199991" y="3401293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417" name="Segnaposto contenuto 7" descr="Utente">
                  <a:extLst>
                    <a:ext uri="{FF2B5EF4-FFF2-40B4-BE49-F238E27FC236}">
                      <a16:creationId xmlns:a16="http://schemas.microsoft.com/office/drawing/2014/main" id="{CEB20CC7-DA7A-417A-89D9-2B8E01857A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418" name="Elemento grafico 417" descr="Monitor">
                  <a:extLst>
                    <a:ext uri="{FF2B5EF4-FFF2-40B4-BE49-F238E27FC236}">
                      <a16:creationId xmlns:a16="http://schemas.microsoft.com/office/drawing/2014/main" id="{1FAC7BFA-778E-4AB8-8F8A-32B4E5BD0F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413" name="Gruppo 412">
                <a:extLst>
                  <a:ext uri="{FF2B5EF4-FFF2-40B4-BE49-F238E27FC236}">
                    <a16:creationId xmlns:a16="http://schemas.microsoft.com/office/drawing/2014/main" id="{0064B7B6-889B-493F-852B-90E7B9815A51}"/>
                  </a:ext>
                </a:extLst>
              </p:cNvPr>
              <p:cNvGrpSpPr/>
              <p:nvPr/>
            </p:nvGrpSpPr>
            <p:grpSpPr>
              <a:xfrm>
                <a:off x="1199991" y="4675728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415" name="Segnaposto contenuto 7" descr="Utente">
                  <a:extLst>
                    <a:ext uri="{FF2B5EF4-FFF2-40B4-BE49-F238E27FC236}">
                      <a16:creationId xmlns:a16="http://schemas.microsoft.com/office/drawing/2014/main" id="{A1530D8B-A2F1-47DF-A318-E56FE6119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416" name="Elemento grafico 415" descr="Monitor">
                  <a:extLst>
                    <a:ext uri="{FF2B5EF4-FFF2-40B4-BE49-F238E27FC236}">
                      <a16:creationId xmlns:a16="http://schemas.microsoft.com/office/drawing/2014/main" id="{038739DA-5D4A-44B4-A7AF-C7221BEA9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414" name="Connettore diritto 413">
                <a:extLst>
                  <a:ext uri="{FF2B5EF4-FFF2-40B4-BE49-F238E27FC236}">
                    <a16:creationId xmlns:a16="http://schemas.microsoft.com/office/drawing/2014/main" id="{B87F8A22-F4E7-43E1-A758-3568FBE471C8}"/>
                  </a:ext>
                </a:extLst>
              </p:cNvPr>
              <p:cNvCxnSpPr>
                <a:stCxn id="418" idx="2"/>
                <a:endCxn id="416" idx="0"/>
              </p:cNvCxnSpPr>
              <p:nvPr/>
            </p:nvCxnSpPr>
            <p:spPr>
              <a:xfrm>
                <a:off x="1973873" y="3917215"/>
                <a:ext cx="0" cy="758513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4" name="Gruppo 403">
              <a:extLst>
                <a:ext uri="{FF2B5EF4-FFF2-40B4-BE49-F238E27FC236}">
                  <a16:creationId xmlns:a16="http://schemas.microsoft.com/office/drawing/2014/main" id="{70877CC1-836B-41F5-A076-278DEEFC0E47}"/>
                </a:ext>
              </a:extLst>
            </p:cNvPr>
            <p:cNvGrpSpPr/>
            <p:nvPr/>
          </p:nvGrpSpPr>
          <p:grpSpPr>
            <a:xfrm>
              <a:off x="1507614" y="2835663"/>
              <a:ext cx="1034948" cy="2929640"/>
              <a:chOff x="5375431" y="2812881"/>
              <a:chExt cx="1034948" cy="2929640"/>
            </a:xfrm>
          </p:grpSpPr>
          <p:grpSp>
            <p:nvGrpSpPr>
              <p:cNvPr id="405" name="Gruppo 404">
                <a:extLst>
                  <a:ext uri="{FF2B5EF4-FFF2-40B4-BE49-F238E27FC236}">
                    <a16:creationId xmlns:a16="http://schemas.microsoft.com/office/drawing/2014/main" id="{4DD40B76-5800-4EB9-8075-3FB1C7B6555C}"/>
                  </a:ext>
                </a:extLst>
              </p:cNvPr>
              <p:cNvGrpSpPr/>
              <p:nvPr/>
            </p:nvGrpSpPr>
            <p:grpSpPr>
              <a:xfrm>
                <a:off x="5378537" y="2812881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410" name="Segnaposto contenuto 7" descr="Utente">
                  <a:extLst>
                    <a:ext uri="{FF2B5EF4-FFF2-40B4-BE49-F238E27FC236}">
                      <a16:creationId xmlns:a16="http://schemas.microsoft.com/office/drawing/2014/main" id="{FF6EEC97-2C6A-4358-9403-0243B6D944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411" name="Elemento grafico 410" descr="Monitor">
                  <a:extLst>
                    <a:ext uri="{FF2B5EF4-FFF2-40B4-BE49-F238E27FC236}">
                      <a16:creationId xmlns:a16="http://schemas.microsoft.com/office/drawing/2014/main" id="{BFBE1D06-6398-4A39-828A-FD2746B949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406" name="Gruppo 405">
                <a:extLst>
                  <a:ext uri="{FF2B5EF4-FFF2-40B4-BE49-F238E27FC236}">
                    <a16:creationId xmlns:a16="http://schemas.microsoft.com/office/drawing/2014/main" id="{8D87D571-7DF6-4F1F-9F8C-84647E3E64C1}"/>
                  </a:ext>
                </a:extLst>
              </p:cNvPr>
              <p:cNvGrpSpPr/>
              <p:nvPr/>
            </p:nvGrpSpPr>
            <p:grpSpPr>
              <a:xfrm>
                <a:off x="5375431" y="5226599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408" name="Segnaposto contenuto 7" descr="Utente">
                  <a:extLst>
                    <a:ext uri="{FF2B5EF4-FFF2-40B4-BE49-F238E27FC236}">
                      <a16:creationId xmlns:a16="http://schemas.microsoft.com/office/drawing/2014/main" id="{5A4748DC-DA08-4567-BBBA-7728D3579D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409" name="Elemento grafico 408" descr="Monitor">
                  <a:extLst>
                    <a:ext uri="{FF2B5EF4-FFF2-40B4-BE49-F238E27FC236}">
                      <a16:creationId xmlns:a16="http://schemas.microsoft.com/office/drawing/2014/main" id="{C4C40E54-B9E8-484A-AD7F-96EFE1C272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407" name="Connettore diritto 406">
                <a:extLst>
                  <a:ext uri="{FF2B5EF4-FFF2-40B4-BE49-F238E27FC236}">
                    <a16:creationId xmlns:a16="http://schemas.microsoft.com/office/drawing/2014/main" id="{0576AEFA-C7C9-4386-9BD0-7BA93EA0B4B9}"/>
                  </a:ext>
                </a:extLst>
              </p:cNvPr>
              <p:cNvCxnSpPr>
                <a:stCxn id="411" idx="2"/>
                <a:endCxn id="409" idx="0"/>
              </p:cNvCxnSpPr>
              <p:nvPr/>
            </p:nvCxnSpPr>
            <p:spPr>
              <a:xfrm flipH="1">
                <a:off x="6149313" y="3328803"/>
                <a:ext cx="3106" cy="1897796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8" name="Freccia bidirezionale orizzontale 187">
            <a:extLst>
              <a:ext uri="{FF2B5EF4-FFF2-40B4-BE49-F238E27FC236}">
                <a16:creationId xmlns:a16="http://schemas.microsoft.com/office/drawing/2014/main" id="{61B930B6-E84B-4D97-96CE-7098EC6EF6F5}"/>
              </a:ext>
            </a:extLst>
          </p:cNvPr>
          <p:cNvSpPr/>
          <p:nvPr/>
        </p:nvSpPr>
        <p:spPr>
          <a:xfrm>
            <a:off x="1024128" y="4118383"/>
            <a:ext cx="6414213" cy="360080"/>
          </a:xfrm>
          <a:prstGeom prst="leftRightArrow">
            <a:avLst>
              <a:gd name="adj1" fmla="val 59959"/>
              <a:gd name="adj2" fmla="val 560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IBM Plex Mono SemiBold" panose="020B0709050203000203" pitchFamily="49" charset="0"/>
              </a:rPr>
              <a:t>KI10 I/O BUS</a:t>
            </a:r>
          </a:p>
        </p:txBody>
      </p:sp>
      <p:grpSp>
        <p:nvGrpSpPr>
          <p:cNvPr id="350" name="Gruppo 349">
            <a:extLst>
              <a:ext uri="{FF2B5EF4-FFF2-40B4-BE49-F238E27FC236}">
                <a16:creationId xmlns:a16="http://schemas.microsoft.com/office/drawing/2014/main" id="{6335E043-89A2-40BB-98EB-8E7EAD247080}"/>
              </a:ext>
            </a:extLst>
          </p:cNvPr>
          <p:cNvGrpSpPr/>
          <p:nvPr/>
        </p:nvGrpSpPr>
        <p:grpSpPr>
          <a:xfrm>
            <a:off x="7441448" y="2951452"/>
            <a:ext cx="3302752" cy="2690037"/>
            <a:chOff x="7444197" y="3157870"/>
            <a:chExt cx="3302752" cy="2690037"/>
          </a:xfrm>
        </p:grpSpPr>
        <p:sp>
          <p:nvSpPr>
            <p:cNvPr id="246" name="Rettangolo 245">
              <a:extLst>
                <a:ext uri="{FF2B5EF4-FFF2-40B4-BE49-F238E27FC236}">
                  <a16:creationId xmlns:a16="http://schemas.microsoft.com/office/drawing/2014/main" id="{5AC8A2BA-C3F0-47BD-B033-39EFDC5377DC}"/>
                </a:ext>
              </a:extLst>
            </p:cNvPr>
            <p:cNvSpPr/>
            <p:nvPr/>
          </p:nvSpPr>
          <p:spPr>
            <a:xfrm>
              <a:off x="7444197" y="3157870"/>
              <a:ext cx="3302752" cy="269003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it-IT" sz="3200" dirty="0">
                <a:latin typeface="Levenim MT" panose="020B0604020202020204" pitchFamily="2" charset="-79"/>
                <a:cs typeface="Levenim MT" panose="020B0604020202020204" pitchFamily="2" charset="-79"/>
              </a:endParaRPr>
            </a:p>
          </p:txBody>
        </p:sp>
        <p:grpSp>
          <p:nvGrpSpPr>
            <p:cNvPr id="349" name="Gruppo 348">
              <a:extLst>
                <a:ext uri="{FF2B5EF4-FFF2-40B4-BE49-F238E27FC236}">
                  <a16:creationId xmlns:a16="http://schemas.microsoft.com/office/drawing/2014/main" id="{46A16493-CE3F-4C5D-8819-ACF5B6C9F497}"/>
                </a:ext>
              </a:extLst>
            </p:cNvPr>
            <p:cNvGrpSpPr/>
            <p:nvPr/>
          </p:nvGrpSpPr>
          <p:grpSpPr>
            <a:xfrm>
              <a:off x="7689283" y="4212825"/>
              <a:ext cx="2816462" cy="1334627"/>
              <a:chOff x="7670267" y="4174515"/>
              <a:chExt cx="2816462" cy="1334627"/>
            </a:xfrm>
          </p:grpSpPr>
          <p:pic>
            <p:nvPicPr>
              <p:cNvPr id="248" name="Elemento grafico 247" descr="Server">
                <a:extLst>
                  <a:ext uri="{FF2B5EF4-FFF2-40B4-BE49-F238E27FC236}">
                    <a16:creationId xmlns:a16="http://schemas.microsoft.com/office/drawing/2014/main" id="{2109A383-BA5A-48FD-B7BD-E6BEE793B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52102" y="4174515"/>
                <a:ext cx="1334627" cy="1334627"/>
              </a:xfrm>
              <a:prstGeom prst="rect">
                <a:avLst/>
              </a:prstGeom>
            </p:spPr>
          </p:pic>
          <p:pic>
            <p:nvPicPr>
              <p:cNvPr id="249" name="Elemento grafico 248" descr="Processore">
                <a:extLst>
                  <a:ext uri="{FF2B5EF4-FFF2-40B4-BE49-F238E27FC236}">
                    <a16:creationId xmlns:a16="http://schemas.microsoft.com/office/drawing/2014/main" id="{8DF46ABE-179D-4688-845D-F3FE73975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670267" y="4174515"/>
                <a:ext cx="1334626" cy="1334626"/>
              </a:xfrm>
              <a:prstGeom prst="rect">
                <a:avLst/>
              </a:prstGeom>
            </p:spPr>
          </p:pic>
        </p:grpSp>
        <p:pic>
          <p:nvPicPr>
            <p:cNvPr id="189" name="Immagine 188">
              <a:extLst>
                <a:ext uri="{FF2B5EF4-FFF2-40B4-BE49-F238E27FC236}">
                  <a16:creationId xmlns:a16="http://schemas.microsoft.com/office/drawing/2014/main" id="{2DA52DCB-C9C7-4C3B-99D4-2484A2B7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09522" y="3422743"/>
              <a:ext cx="3165453" cy="63309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627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89"/>
    </mc:Choice>
    <mc:Fallback xmlns="">
      <p:transition spd="slow" advTm="16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Il sistema operativo ITS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2058B11-9492-4CDC-808C-072340F43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EE3C341-230E-4318-AA15-F982DF65BA42}"/>
              </a:ext>
            </a:extLst>
          </p:cNvPr>
          <p:cNvGrpSpPr/>
          <p:nvPr/>
        </p:nvGrpSpPr>
        <p:grpSpPr>
          <a:xfrm>
            <a:off x="3516046" y="4120059"/>
            <a:ext cx="2573606" cy="1487670"/>
            <a:chOff x="4680782" y="4103814"/>
            <a:chExt cx="2573606" cy="148767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C828C292-FE08-40DF-9542-D26222834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782" y="4103814"/>
              <a:ext cx="1487670" cy="1487670"/>
            </a:xfrm>
            <a:prstGeom prst="rect">
              <a:avLst/>
            </a:prstGeom>
          </p:spPr>
        </p:pic>
        <p:cxnSp>
          <p:nvCxnSpPr>
            <p:cNvPr id="22" name="Connettore curvo 21">
              <a:extLst>
                <a:ext uri="{FF2B5EF4-FFF2-40B4-BE49-F238E27FC236}">
                  <a16:creationId xmlns:a16="http://schemas.microsoft.com/office/drawing/2014/main" id="{83B0DE66-0718-42D9-98CE-241490727B09}"/>
                </a:ext>
              </a:extLst>
            </p:cNvPr>
            <p:cNvCxnSpPr>
              <a:cxnSpLocks/>
              <a:stCxn id="19" idx="2"/>
              <a:endCxn id="21" idx="3"/>
            </p:cNvCxnSpPr>
            <p:nvPr/>
          </p:nvCxnSpPr>
          <p:spPr>
            <a:xfrm rot="5400000">
              <a:off x="6496822" y="4090083"/>
              <a:ext cx="429196" cy="1085936"/>
            </a:xfrm>
            <a:prstGeom prst="curvedConnector2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2C13CFA-624A-43CE-8C6C-A53F93751693}"/>
              </a:ext>
            </a:extLst>
          </p:cNvPr>
          <p:cNvGrpSpPr/>
          <p:nvPr/>
        </p:nvGrpSpPr>
        <p:grpSpPr>
          <a:xfrm>
            <a:off x="6089651" y="4201112"/>
            <a:ext cx="2397481" cy="1325563"/>
            <a:chOff x="5258268" y="4201276"/>
            <a:chExt cx="2397481" cy="1325563"/>
          </a:xfrm>
        </p:grpSpPr>
        <p:pic>
          <p:nvPicPr>
            <p:cNvPr id="24" name="Immagine 23" descr="Immagine che contiene schermo, edificio, disegnando&#10;&#10;Descrizione generata automaticamente">
              <a:extLst>
                <a:ext uri="{FF2B5EF4-FFF2-40B4-BE49-F238E27FC236}">
                  <a16:creationId xmlns:a16="http://schemas.microsoft.com/office/drawing/2014/main" id="{0E55AF22-5E54-4E8A-A4B0-D578157AE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512" y="4201276"/>
              <a:ext cx="1324237" cy="1325563"/>
            </a:xfrm>
            <a:prstGeom prst="rect">
              <a:avLst/>
            </a:prstGeom>
          </p:spPr>
        </p:pic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499D99E7-2935-468A-85AE-107A590DD32A}"/>
                </a:ext>
              </a:extLst>
            </p:cNvPr>
            <p:cNvCxnSpPr>
              <a:cxnSpLocks/>
              <a:stCxn id="19" idx="2"/>
              <a:endCxn id="24" idx="1"/>
            </p:cNvCxnSpPr>
            <p:nvPr/>
          </p:nvCxnSpPr>
          <p:spPr>
            <a:xfrm rot="16200000" flipH="1">
              <a:off x="5580292" y="4112838"/>
              <a:ext cx="429196" cy="1073243"/>
            </a:xfrm>
            <a:prstGeom prst="curved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35A0FBC-AD12-41CE-9F7A-227097D4F6EE}"/>
              </a:ext>
            </a:extLst>
          </p:cNvPr>
          <p:cNvGrpSpPr/>
          <p:nvPr/>
        </p:nvGrpSpPr>
        <p:grpSpPr>
          <a:xfrm>
            <a:off x="5288963" y="4434699"/>
            <a:ext cx="1595031" cy="1874661"/>
            <a:chOff x="5295307" y="4447400"/>
            <a:chExt cx="1595031" cy="1947950"/>
          </a:xfrm>
        </p:grpSpPr>
        <p:pic>
          <p:nvPicPr>
            <p:cNvPr id="27" name="Immagine 26" descr="LISP Logo">
              <a:extLst>
                <a:ext uri="{FF2B5EF4-FFF2-40B4-BE49-F238E27FC236}">
                  <a16:creationId xmlns:a16="http://schemas.microsoft.com/office/drawing/2014/main" id="{E16A775C-80E5-46AB-AE46-4C7EB4DB8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307" y="5293093"/>
              <a:ext cx="1595031" cy="1102257"/>
            </a:xfrm>
            <a:prstGeom prst="roundRect">
              <a:avLst>
                <a:gd name="adj" fmla="val 8594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</p:pic>
        <p:cxnSp>
          <p:nvCxnSpPr>
            <p:cNvPr id="28" name="Connettore curvo 27">
              <a:extLst>
                <a:ext uri="{FF2B5EF4-FFF2-40B4-BE49-F238E27FC236}">
                  <a16:creationId xmlns:a16="http://schemas.microsoft.com/office/drawing/2014/main" id="{475FF8FD-E8FA-4413-9F1E-90F52C38BF17}"/>
                </a:ext>
              </a:extLst>
            </p:cNvPr>
            <p:cNvCxnSpPr>
              <a:stCxn id="19" idx="2"/>
              <a:endCxn id="27" idx="0"/>
            </p:cNvCxnSpPr>
            <p:nvPr/>
          </p:nvCxnSpPr>
          <p:spPr>
            <a:xfrm rot="5400000">
              <a:off x="5671563" y="4868660"/>
              <a:ext cx="845694" cy="3173"/>
            </a:xfrm>
            <a:prstGeom prst="curvedConnector3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magine 18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812E967-B082-464F-9F37-61A43EC023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62" y="2286000"/>
            <a:ext cx="2159179" cy="21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La memoria in LISP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68BB08-49A4-4329-B52D-775A775F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E8C9EA-DF78-40D6-89E0-B298D40FB34F}"/>
              </a:ext>
            </a:extLst>
          </p:cNvPr>
          <p:cNvSpPr txBox="1"/>
          <p:nvPr/>
        </p:nvSpPr>
        <p:spPr>
          <a:xfrm>
            <a:off x="1024126" y="2298201"/>
            <a:ext cx="9720074" cy="397031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* (DEFVAR ALIST (LIST 1 2 3 4))</a:t>
            </a: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ALIST</a:t>
            </a:r>
          </a:p>
          <a:p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* ALIST</a:t>
            </a: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(1 2 3 4)</a:t>
            </a:r>
          </a:p>
          <a:p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* (CAR ALIST)</a:t>
            </a: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1</a:t>
            </a:r>
          </a:p>
          <a:p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* (CDR ALIST)</a:t>
            </a: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(2 3 4)</a:t>
            </a:r>
          </a:p>
          <a:p>
            <a:b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</a:br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* (CADR ALIST)</a:t>
            </a:r>
            <a:b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</a:br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2</a:t>
            </a:r>
          </a:p>
          <a:p>
            <a:endParaRPr lang="it-IT" sz="14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  <a:p>
            <a:endParaRPr lang="it-IT" sz="14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65AF4973-132E-41F0-B494-F464179B44CA}"/>
              </a:ext>
            </a:extLst>
          </p:cNvPr>
          <p:cNvGrpSpPr/>
          <p:nvPr/>
        </p:nvGrpSpPr>
        <p:grpSpPr>
          <a:xfrm>
            <a:off x="1436043" y="3793353"/>
            <a:ext cx="3085468" cy="1022246"/>
            <a:chOff x="1436043" y="3617861"/>
            <a:chExt cx="3085468" cy="1022246"/>
          </a:xfrm>
        </p:grpSpPr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F7B8D0CE-BA62-4477-AE70-59CCBF617BD0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884969" y="3770261"/>
              <a:ext cx="2372995" cy="712392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FBCCFC6F-6554-4F8E-BB43-62D5E9A98967}"/>
                </a:ext>
              </a:extLst>
            </p:cNvPr>
            <p:cNvSpPr/>
            <p:nvPr/>
          </p:nvSpPr>
          <p:spPr>
            <a:xfrm>
              <a:off x="1436043" y="3617861"/>
              <a:ext cx="448926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F29E4CA-AF00-464B-BAEE-A0CC6F018A61}"/>
                </a:ext>
              </a:extLst>
            </p:cNvPr>
            <p:cNvSpPr/>
            <p:nvPr/>
          </p:nvSpPr>
          <p:spPr>
            <a:xfrm>
              <a:off x="4257964" y="4335307"/>
              <a:ext cx="263547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BBD7301-01D5-4A35-BFF7-1C72D745354D}"/>
              </a:ext>
            </a:extLst>
          </p:cNvPr>
          <p:cNvGrpSpPr/>
          <p:nvPr/>
        </p:nvGrpSpPr>
        <p:grpSpPr>
          <a:xfrm>
            <a:off x="1436043" y="3307632"/>
            <a:ext cx="9044604" cy="1618697"/>
            <a:chOff x="1436043" y="2708447"/>
            <a:chExt cx="9044604" cy="1618697"/>
          </a:xfrm>
        </p:grpSpPr>
        <p:cxnSp>
          <p:nvCxnSpPr>
            <p:cNvPr id="16" name="Connettore 2 26">
              <a:extLst>
                <a:ext uri="{FF2B5EF4-FFF2-40B4-BE49-F238E27FC236}">
                  <a16:creationId xmlns:a16="http://schemas.microsoft.com/office/drawing/2014/main" id="{F37B140E-46CC-4A89-A622-19F22F9959AF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1884969" y="3517796"/>
              <a:ext cx="3269703" cy="541164"/>
            </a:xfrm>
            <a:prstGeom prst="straightConnector1">
              <a:avLst/>
            </a:prstGeom>
            <a:solidFill>
              <a:schemeClr val="accent3">
                <a:lumMod val="50000"/>
                <a:alpha val="14902"/>
              </a:schemeClr>
            </a:solidFill>
            <a:ln w="19050">
              <a:solidFill>
                <a:schemeClr val="accent3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DFD7B664-7C3C-4B2F-9D73-2AE7D2B5CE77}"/>
                </a:ext>
              </a:extLst>
            </p:cNvPr>
            <p:cNvSpPr/>
            <p:nvPr/>
          </p:nvSpPr>
          <p:spPr>
            <a:xfrm>
              <a:off x="1436043" y="3906560"/>
              <a:ext cx="448926" cy="304800"/>
            </a:xfrm>
            <a:prstGeom prst="rect">
              <a:avLst/>
            </a:prstGeom>
            <a:solidFill>
              <a:schemeClr val="accent3">
                <a:lumMod val="50000"/>
                <a:alpha val="14902"/>
              </a:schemeClr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BB4C3392-064C-4C4C-B148-ED2ED31AD522}"/>
                </a:ext>
              </a:extLst>
            </p:cNvPr>
            <p:cNvSpPr/>
            <p:nvPr/>
          </p:nvSpPr>
          <p:spPr>
            <a:xfrm>
              <a:off x="5154672" y="2708447"/>
              <a:ext cx="5325975" cy="1618697"/>
            </a:xfrm>
            <a:prstGeom prst="rect">
              <a:avLst/>
            </a:prstGeom>
            <a:solidFill>
              <a:schemeClr val="accent3">
                <a:lumMod val="50000"/>
                <a:alpha val="14902"/>
              </a:schemeClr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A9791050-163E-412D-924B-2B8CCF8F237B}"/>
              </a:ext>
            </a:extLst>
          </p:cNvPr>
          <p:cNvGrpSpPr/>
          <p:nvPr/>
        </p:nvGrpSpPr>
        <p:grpSpPr>
          <a:xfrm>
            <a:off x="3759200" y="3006251"/>
            <a:ext cx="6858394" cy="1999859"/>
            <a:chOff x="3759200" y="3006251"/>
            <a:chExt cx="6858394" cy="1999859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7DE329F-721B-4FF3-ACAE-AF7FD4AA9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9200" y="3195562"/>
              <a:ext cx="6858394" cy="1810548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743FD286-1F95-496C-B0BF-41B6FA31A35D}"/>
                </a:ext>
              </a:extLst>
            </p:cNvPr>
            <p:cNvSpPr txBox="1"/>
            <p:nvPr/>
          </p:nvSpPr>
          <p:spPr>
            <a:xfrm>
              <a:off x="3928730" y="3006251"/>
              <a:ext cx="1225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ALIST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15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Il </a:t>
            </a:r>
            <a:r>
              <a:rPr lang="it-IT" cap="none" dirty="0" err="1"/>
              <a:t>garbage</a:t>
            </a:r>
            <a:r>
              <a:rPr lang="it-IT" cap="none" dirty="0"/>
              <a:t> </a:t>
            </a:r>
            <a:r>
              <a:rPr lang="it-IT" cap="none" dirty="0" err="1"/>
              <a:t>collector</a:t>
            </a:r>
            <a:endParaRPr lang="it-IT" cap="none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7F7667C-F379-477E-BFB0-A7194B575DBE}"/>
              </a:ext>
            </a:extLst>
          </p:cNvPr>
          <p:cNvGrpSpPr/>
          <p:nvPr/>
        </p:nvGrpSpPr>
        <p:grpSpPr>
          <a:xfrm>
            <a:off x="1855030" y="2731168"/>
            <a:ext cx="1970292" cy="697832"/>
            <a:chOff x="3310129" y="2286000"/>
            <a:chExt cx="1970292" cy="697832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5C0C2808-75A5-4E12-B170-34315282C4C5}"/>
                </a:ext>
              </a:extLst>
            </p:cNvPr>
            <p:cNvSpPr/>
            <p:nvPr/>
          </p:nvSpPr>
          <p:spPr>
            <a:xfrm>
              <a:off x="3310129" y="2286000"/>
              <a:ext cx="985146" cy="697832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3A1CBFB-5553-492A-B323-8A05A51AA041}"/>
                </a:ext>
              </a:extLst>
            </p:cNvPr>
            <p:cNvSpPr/>
            <p:nvPr/>
          </p:nvSpPr>
          <p:spPr>
            <a:xfrm>
              <a:off x="4295275" y="2286000"/>
              <a:ext cx="985146" cy="697832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AD8BEC2-7A45-4549-9D2C-7EECAFF4915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332749" y="3080084"/>
            <a:ext cx="82688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oval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egno di moltiplicazione 46">
            <a:extLst>
              <a:ext uri="{FF2B5EF4-FFF2-40B4-BE49-F238E27FC236}">
                <a16:creationId xmlns:a16="http://schemas.microsoft.com/office/drawing/2014/main" id="{E36E7556-4D90-42F1-95B2-69D493419F3A}"/>
              </a:ext>
            </a:extLst>
          </p:cNvPr>
          <p:cNvSpPr/>
          <p:nvPr/>
        </p:nvSpPr>
        <p:spPr>
          <a:xfrm>
            <a:off x="3483816" y="2731168"/>
            <a:ext cx="697832" cy="697832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E53CDFA1-FAC9-4B53-B645-99A4E246E57B}"/>
              </a:ext>
            </a:extLst>
          </p:cNvPr>
          <p:cNvGrpSpPr/>
          <p:nvPr/>
        </p:nvGrpSpPr>
        <p:grpSpPr>
          <a:xfrm>
            <a:off x="4159638" y="4424252"/>
            <a:ext cx="1970292" cy="697832"/>
            <a:chOff x="3310129" y="2286000"/>
            <a:chExt cx="1970292" cy="697832"/>
          </a:xfrm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9C3F78B-3E34-4FB2-9DE5-D67F5C7FEF86}"/>
                </a:ext>
              </a:extLst>
            </p:cNvPr>
            <p:cNvSpPr/>
            <p:nvPr/>
          </p:nvSpPr>
          <p:spPr>
            <a:xfrm>
              <a:off x="3310129" y="2286000"/>
              <a:ext cx="985146" cy="697832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0AF2DD24-10AA-44A1-98F8-608D1DEA6D18}"/>
                </a:ext>
              </a:extLst>
            </p:cNvPr>
            <p:cNvSpPr/>
            <p:nvPr/>
          </p:nvSpPr>
          <p:spPr>
            <a:xfrm>
              <a:off x="4295275" y="2286000"/>
              <a:ext cx="985146" cy="697832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39ADC5AA-2732-4A0E-A9FF-08EFB263FC2F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637357" y="4773168"/>
            <a:ext cx="831943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oval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259A0D5F-0E9D-41B7-BE54-A3B9AE2B99F3}"/>
              </a:ext>
            </a:extLst>
          </p:cNvPr>
          <p:cNvGrpSpPr/>
          <p:nvPr/>
        </p:nvGrpSpPr>
        <p:grpSpPr>
          <a:xfrm>
            <a:off x="6469300" y="4424252"/>
            <a:ext cx="1970292" cy="697832"/>
            <a:chOff x="3310129" y="2286000"/>
            <a:chExt cx="1970292" cy="697832"/>
          </a:xfrm>
        </p:grpSpPr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675D2B0B-F5C4-486D-BA48-50C4989D163F}"/>
                </a:ext>
              </a:extLst>
            </p:cNvPr>
            <p:cNvSpPr/>
            <p:nvPr/>
          </p:nvSpPr>
          <p:spPr>
            <a:xfrm>
              <a:off x="3310129" y="2286000"/>
              <a:ext cx="985146" cy="697832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E39AE76F-6B3B-4DFA-BF43-6060F4F97A78}"/>
                </a:ext>
              </a:extLst>
            </p:cNvPr>
            <p:cNvSpPr/>
            <p:nvPr/>
          </p:nvSpPr>
          <p:spPr>
            <a:xfrm>
              <a:off x="4295275" y="2286000"/>
              <a:ext cx="985146" cy="697832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97B9A296-01BA-46A1-B208-8F8F84C1BF4A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7947019" y="4773168"/>
            <a:ext cx="82688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oval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3E2463EC-615E-4D8E-BCEC-F5854FB922C8}"/>
              </a:ext>
            </a:extLst>
          </p:cNvPr>
          <p:cNvGrpSpPr/>
          <p:nvPr/>
        </p:nvGrpSpPr>
        <p:grpSpPr>
          <a:xfrm>
            <a:off x="8773908" y="4424252"/>
            <a:ext cx="1970292" cy="697832"/>
            <a:chOff x="3310129" y="2286000"/>
            <a:chExt cx="1970292" cy="697832"/>
          </a:xfrm>
        </p:grpSpPr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CD29874C-AF2E-4DE7-9535-BCFE62B13C19}"/>
                </a:ext>
              </a:extLst>
            </p:cNvPr>
            <p:cNvSpPr/>
            <p:nvPr/>
          </p:nvSpPr>
          <p:spPr>
            <a:xfrm>
              <a:off x="3310129" y="2286000"/>
              <a:ext cx="985146" cy="697832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1D40510E-F683-4A58-BE0B-9CDF5287988E}"/>
                </a:ext>
              </a:extLst>
            </p:cNvPr>
            <p:cNvSpPr/>
            <p:nvPr/>
          </p:nvSpPr>
          <p:spPr>
            <a:xfrm>
              <a:off x="4295275" y="2286000"/>
              <a:ext cx="985146" cy="697832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53EFCB7A-9649-4839-B9D3-94FFD88CC944}"/>
              </a:ext>
            </a:extLst>
          </p:cNvPr>
          <p:cNvGrpSpPr/>
          <p:nvPr/>
        </p:nvGrpSpPr>
        <p:grpSpPr>
          <a:xfrm>
            <a:off x="4159638" y="2731168"/>
            <a:ext cx="6584562" cy="1693084"/>
            <a:chOff x="4159638" y="2731168"/>
            <a:chExt cx="6584562" cy="1693084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DA3C3413-E0AD-42C5-81FC-13EDF4EC0A49}"/>
                </a:ext>
              </a:extLst>
            </p:cNvPr>
            <p:cNvGrpSpPr/>
            <p:nvPr/>
          </p:nvGrpSpPr>
          <p:grpSpPr>
            <a:xfrm>
              <a:off x="4159638" y="2731168"/>
              <a:ext cx="1970292" cy="697832"/>
              <a:chOff x="3310129" y="2286000"/>
              <a:chExt cx="1970292" cy="697832"/>
            </a:xfrm>
          </p:grpSpPr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5BB2CAC0-9D97-49CE-8F1B-F3AE734629BB}"/>
                  </a:ext>
                </a:extLst>
              </p:cNvPr>
              <p:cNvSpPr/>
              <p:nvPr/>
            </p:nvSpPr>
            <p:spPr>
              <a:xfrm>
                <a:off x="3310129" y="2286000"/>
                <a:ext cx="985146" cy="69783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0D3EA8BE-4046-42E3-B7E7-5C833F63F88F}"/>
                  </a:ext>
                </a:extLst>
              </p:cNvPr>
              <p:cNvSpPr/>
              <p:nvPr/>
            </p:nvSpPr>
            <p:spPr>
              <a:xfrm>
                <a:off x="4295275" y="2286000"/>
                <a:ext cx="985146" cy="69783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5E64282A-0D68-4B73-A7B4-04BA2BA4A51E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5637357" y="3080084"/>
              <a:ext cx="831943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E82DEF83-7604-4DF5-9A8C-DEC825AFD905}"/>
                </a:ext>
              </a:extLst>
            </p:cNvPr>
            <p:cNvGrpSpPr/>
            <p:nvPr/>
          </p:nvGrpSpPr>
          <p:grpSpPr>
            <a:xfrm>
              <a:off x="6469300" y="2731168"/>
              <a:ext cx="1970292" cy="697832"/>
              <a:chOff x="3310129" y="2286000"/>
              <a:chExt cx="1970292" cy="697832"/>
            </a:xfrm>
          </p:grpSpPr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925D4EDE-A733-430C-9076-A1BAB26E3EA8}"/>
                  </a:ext>
                </a:extLst>
              </p:cNvPr>
              <p:cNvSpPr/>
              <p:nvPr/>
            </p:nvSpPr>
            <p:spPr>
              <a:xfrm>
                <a:off x="3310129" y="2286000"/>
                <a:ext cx="985146" cy="69783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2F693913-AE8F-4282-9B75-FD5D2BF76FE6}"/>
                  </a:ext>
                </a:extLst>
              </p:cNvPr>
              <p:cNvSpPr/>
              <p:nvPr/>
            </p:nvSpPr>
            <p:spPr>
              <a:xfrm>
                <a:off x="4295275" y="2286000"/>
                <a:ext cx="985146" cy="69783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03A3F1B4-C798-4A84-AB06-BA99AB34AE84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7947019" y="3080084"/>
              <a:ext cx="826889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92BDC142-7873-4DD1-B80F-36904B28ABF5}"/>
                </a:ext>
              </a:extLst>
            </p:cNvPr>
            <p:cNvGrpSpPr/>
            <p:nvPr/>
          </p:nvGrpSpPr>
          <p:grpSpPr>
            <a:xfrm>
              <a:off x="8773908" y="2731168"/>
              <a:ext cx="1970292" cy="697832"/>
              <a:chOff x="3310129" y="2286000"/>
              <a:chExt cx="1970292" cy="697832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AE75AE50-D6F8-4802-AF8E-4730497178FB}"/>
                  </a:ext>
                </a:extLst>
              </p:cNvPr>
              <p:cNvSpPr/>
              <p:nvPr/>
            </p:nvSpPr>
            <p:spPr>
              <a:xfrm>
                <a:off x="3310129" y="2286000"/>
                <a:ext cx="985146" cy="69783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EF204C2F-841E-4F9B-9A54-BDDB2369FF30}"/>
                  </a:ext>
                </a:extLst>
              </p:cNvPr>
              <p:cNvSpPr/>
              <p:nvPr/>
            </p:nvSpPr>
            <p:spPr>
              <a:xfrm>
                <a:off x="4295275" y="2286000"/>
                <a:ext cx="985146" cy="69783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64" name="Connettore 2 63">
              <a:extLst>
                <a:ext uri="{FF2B5EF4-FFF2-40B4-BE49-F238E27FC236}">
                  <a16:creationId xmlns:a16="http://schemas.microsoft.com/office/drawing/2014/main" id="{9D371EE4-2BCA-442F-BC19-0032441C33AE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4652211" y="3080084"/>
              <a:ext cx="0" cy="1344168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77099E1E-891B-4D40-B8E5-D29AE386B597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2899651" y="3513181"/>
            <a:ext cx="1693086" cy="826888"/>
          </a:xfrm>
          <a:prstGeom prst="bentConnector2">
            <a:avLst/>
          </a:prstGeom>
          <a:ln w="38100">
            <a:solidFill>
              <a:schemeClr val="accent3">
                <a:lumMod val="75000"/>
              </a:schemeClr>
            </a:solidFill>
            <a:headEnd type="oval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2094A4C0-720D-450E-A970-1BA807223514}"/>
              </a:ext>
            </a:extLst>
          </p:cNvPr>
          <p:cNvSpPr txBox="1"/>
          <p:nvPr/>
        </p:nvSpPr>
        <p:spPr>
          <a:xfrm>
            <a:off x="4159638" y="3456712"/>
            <a:ext cx="65845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ctr"/>
            <a:r>
              <a:rPr lang="it-IT" sz="2400" i="1" dirty="0">
                <a:solidFill>
                  <a:srgbClr val="FF0000"/>
                </a:solidFill>
              </a:rPr>
              <a:t>Memory Leak!</a:t>
            </a:r>
          </a:p>
        </p:txBody>
      </p:sp>
    </p:spTree>
    <p:extLst>
      <p:ext uri="{BB962C8B-B14F-4D97-AF65-F5344CB8AC3E}">
        <p14:creationId xmlns:p14="http://schemas.microsoft.com/office/powerpoint/2010/main" val="13121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85" grpId="0"/>
      <p:bldP spid="8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uppo 404">
            <a:extLst>
              <a:ext uri="{FF2B5EF4-FFF2-40B4-BE49-F238E27FC236}">
                <a16:creationId xmlns:a16="http://schemas.microsoft.com/office/drawing/2014/main" id="{4DD40B76-5800-4EB9-8075-3FB1C7B6555C}"/>
              </a:ext>
            </a:extLst>
          </p:cNvPr>
          <p:cNvGrpSpPr/>
          <p:nvPr/>
        </p:nvGrpSpPr>
        <p:grpSpPr>
          <a:xfrm>
            <a:off x="1024127" y="3485506"/>
            <a:ext cx="3302751" cy="1621927"/>
            <a:chOff x="1024128" y="4510942"/>
            <a:chExt cx="1048907" cy="524454"/>
          </a:xfrm>
          <a:solidFill>
            <a:schemeClr val="accent4">
              <a:lumMod val="50000"/>
            </a:schemeClr>
          </a:solidFill>
        </p:grpSpPr>
        <p:pic>
          <p:nvPicPr>
            <p:cNvPr id="410" name="Segnaposto contenuto 7" descr="Utente">
              <a:extLst>
                <a:ext uri="{FF2B5EF4-FFF2-40B4-BE49-F238E27FC236}">
                  <a16:creationId xmlns:a16="http://schemas.microsoft.com/office/drawing/2014/main" id="{FF6EEC97-2C6A-4358-9403-0243B6D94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4128" y="4510942"/>
              <a:ext cx="524453" cy="524453"/>
            </a:xfrm>
            <a:prstGeom prst="rect">
              <a:avLst/>
            </a:prstGeom>
          </p:spPr>
        </p:pic>
        <p:pic>
          <p:nvPicPr>
            <p:cNvPr id="411" name="Elemento grafico 410" descr="Monitor">
              <a:extLst>
                <a:ext uri="{FF2B5EF4-FFF2-40B4-BE49-F238E27FC236}">
                  <a16:creationId xmlns:a16="http://schemas.microsoft.com/office/drawing/2014/main" id="{BFBE1D06-6398-4A39-828A-FD2746B94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8581" y="4510942"/>
              <a:ext cx="524454" cy="524454"/>
            </a:xfrm>
            <a:prstGeom prst="rect">
              <a:avLst/>
            </a:prstGeom>
          </p:spPr>
        </p:pic>
      </p:grpSp>
      <p:pic>
        <p:nvPicPr>
          <p:cNvPr id="4" name="Segnaposto contenuto 3" descr="Cronometro">
            <a:extLst>
              <a:ext uri="{FF2B5EF4-FFF2-40B4-BE49-F238E27FC236}">
                <a16:creationId xmlns:a16="http://schemas.microsoft.com/office/drawing/2014/main" id="{94DC78D4-474F-4074-8907-A38A37142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9568" y="3828220"/>
            <a:ext cx="731125" cy="731125"/>
          </a:xfrm>
        </p:spPr>
      </p:pic>
      <p:pic>
        <p:nvPicPr>
          <p:cNvPr id="113" name="Immagine 112" descr="Immagine che contiene serviziodatavola, piatto&#10;&#10;Descrizione generata automaticamente">
            <a:extLst>
              <a:ext uri="{FF2B5EF4-FFF2-40B4-BE49-F238E27FC236}">
                <a16:creationId xmlns:a16="http://schemas.microsoft.com/office/drawing/2014/main" id="{CFAAE7F1-3973-4926-AC00-4653E6071EB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00" y="3868172"/>
            <a:ext cx="942353" cy="651219"/>
          </a:xfrm>
          <a:prstGeom prst="roundRect">
            <a:avLst>
              <a:gd name="adj" fmla="val 18902"/>
            </a:avLst>
          </a:prstGeom>
          <a:ln>
            <a:noFill/>
          </a:ln>
          <a:effectLst/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75B1A109-AE64-46BB-B312-FF2B8BD70E04}"/>
              </a:ext>
            </a:extLst>
          </p:cNvPr>
          <p:cNvGrpSpPr/>
          <p:nvPr/>
        </p:nvGrpSpPr>
        <p:grpSpPr>
          <a:xfrm>
            <a:off x="2948720" y="3868172"/>
            <a:ext cx="1092819" cy="652714"/>
            <a:chOff x="2830879" y="3916585"/>
            <a:chExt cx="1245240" cy="743751"/>
          </a:xfrm>
          <a:solidFill>
            <a:schemeClr val="accent3">
              <a:lumMod val="75000"/>
            </a:schemeClr>
          </a:solidFill>
        </p:grpSpPr>
        <p:pic>
          <p:nvPicPr>
            <p:cNvPr id="8" name="Elemento grafico 7" descr="Statistiche">
              <a:extLst>
                <a:ext uri="{FF2B5EF4-FFF2-40B4-BE49-F238E27FC236}">
                  <a16:creationId xmlns:a16="http://schemas.microsoft.com/office/drawing/2014/main" id="{5677EE27-14FF-4D0A-9852-3B3F4F287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44995" y="3929212"/>
              <a:ext cx="731124" cy="731124"/>
            </a:xfrm>
            <a:prstGeom prst="rect">
              <a:avLst/>
            </a:prstGeom>
          </p:spPr>
        </p:pic>
        <p:pic>
          <p:nvPicPr>
            <p:cNvPr id="10" name="Elemento grafico 9" descr="Documento">
              <a:extLst>
                <a:ext uri="{FF2B5EF4-FFF2-40B4-BE49-F238E27FC236}">
                  <a16:creationId xmlns:a16="http://schemas.microsoft.com/office/drawing/2014/main" id="{6ED6DF9D-7D60-4B4F-BDEE-4BCDA488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30879" y="3916585"/>
              <a:ext cx="703800" cy="7038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Una gara per le risorse</a:t>
            </a:r>
          </a:p>
        </p:txBody>
      </p:sp>
      <p:sp>
        <p:nvSpPr>
          <p:cNvPr id="188" name="Freccia bidirezionale orizzontale 187">
            <a:extLst>
              <a:ext uri="{FF2B5EF4-FFF2-40B4-BE49-F238E27FC236}">
                <a16:creationId xmlns:a16="http://schemas.microsoft.com/office/drawing/2014/main" id="{61B930B6-E84B-4D97-96CE-7098EC6EF6F5}"/>
              </a:ext>
            </a:extLst>
          </p:cNvPr>
          <p:cNvSpPr/>
          <p:nvPr/>
        </p:nvSpPr>
        <p:spPr>
          <a:xfrm>
            <a:off x="4212692" y="4116428"/>
            <a:ext cx="3228756" cy="360080"/>
          </a:xfrm>
          <a:prstGeom prst="leftRightArrow">
            <a:avLst>
              <a:gd name="adj1" fmla="val 59959"/>
              <a:gd name="adj2" fmla="val 560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IBM Plex Mono SemiBold" panose="020B0709050203000203" pitchFamily="49" charset="0"/>
            </a:endParaRPr>
          </a:p>
        </p:txBody>
      </p:sp>
      <p:grpSp>
        <p:nvGrpSpPr>
          <p:cNvPr id="350" name="Gruppo 349">
            <a:extLst>
              <a:ext uri="{FF2B5EF4-FFF2-40B4-BE49-F238E27FC236}">
                <a16:creationId xmlns:a16="http://schemas.microsoft.com/office/drawing/2014/main" id="{6335E043-89A2-40BB-98EB-8E7EAD247080}"/>
              </a:ext>
            </a:extLst>
          </p:cNvPr>
          <p:cNvGrpSpPr/>
          <p:nvPr/>
        </p:nvGrpSpPr>
        <p:grpSpPr>
          <a:xfrm>
            <a:off x="7441448" y="2951452"/>
            <a:ext cx="3302752" cy="2690037"/>
            <a:chOff x="7444197" y="3157870"/>
            <a:chExt cx="3302752" cy="2690037"/>
          </a:xfrm>
        </p:grpSpPr>
        <p:sp>
          <p:nvSpPr>
            <p:cNvPr id="246" name="Rettangolo 245">
              <a:extLst>
                <a:ext uri="{FF2B5EF4-FFF2-40B4-BE49-F238E27FC236}">
                  <a16:creationId xmlns:a16="http://schemas.microsoft.com/office/drawing/2014/main" id="{5AC8A2BA-C3F0-47BD-B033-39EFDC5377DC}"/>
                </a:ext>
              </a:extLst>
            </p:cNvPr>
            <p:cNvSpPr/>
            <p:nvPr/>
          </p:nvSpPr>
          <p:spPr>
            <a:xfrm>
              <a:off x="7444197" y="3157870"/>
              <a:ext cx="3302752" cy="269003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it-IT" sz="3200" dirty="0">
                <a:latin typeface="Levenim MT" panose="020B0604020202020204" pitchFamily="2" charset="-79"/>
                <a:cs typeface="Levenim MT" panose="020B0604020202020204" pitchFamily="2" charset="-79"/>
              </a:endParaRPr>
            </a:p>
          </p:txBody>
        </p:sp>
        <p:grpSp>
          <p:nvGrpSpPr>
            <p:cNvPr id="349" name="Gruppo 348">
              <a:extLst>
                <a:ext uri="{FF2B5EF4-FFF2-40B4-BE49-F238E27FC236}">
                  <a16:creationId xmlns:a16="http://schemas.microsoft.com/office/drawing/2014/main" id="{46A16493-CE3F-4C5D-8819-ACF5B6C9F497}"/>
                </a:ext>
              </a:extLst>
            </p:cNvPr>
            <p:cNvGrpSpPr/>
            <p:nvPr/>
          </p:nvGrpSpPr>
          <p:grpSpPr>
            <a:xfrm>
              <a:off x="7689283" y="4212825"/>
              <a:ext cx="2816462" cy="1334627"/>
              <a:chOff x="7670267" y="4174515"/>
              <a:chExt cx="2816462" cy="1334627"/>
            </a:xfrm>
          </p:grpSpPr>
          <p:pic>
            <p:nvPicPr>
              <p:cNvPr id="248" name="Elemento grafico 247" descr="Server">
                <a:extLst>
                  <a:ext uri="{FF2B5EF4-FFF2-40B4-BE49-F238E27FC236}">
                    <a16:creationId xmlns:a16="http://schemas.microsoft.com/office/drawing/2014/main" id="{2109A383-BA5A-48FD-B7BD-E6BEE793B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152102" y="4174515"/>
                <a:ext cx="1334627" cy="1334627"/>
              </a:xfrm>
              <a:prstGeom prst="rect">
                <a:avLst/>
              </a:prstGeom>
            </p:spPr>
          </p:pic>
          <p:pic>
            <p:nvPicPr>
              <p:cNvPr id="249" name="Elemento grafico 248" descr="Processore">
                <a:extLst>
                  <a:ext uri="{FF2B5EF4-FFF2-40B4-BE49-F238E27FC236}">
                    <a16:creationId xmlns:a16="http://schemas.microsoft.com/office/drawing/2014/main" id="{8DF46ABE-179D-4688-845D-F3FE73975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670267" y="4174515"/>
                <a:ext cx="1334626" cy="1334626"/>
              </a:xfrm>
              <a:prstGeom prst="rect">
                <a:avLst/>
              </a:prstGeom>
            </p:spPr>
          </p:pic>
        </p:grpSp>
        <p:pic>
          <p:nvPicPr>
            <p:cNvPr id="189" name="Immagine 188">
              <a:extLst>
                <a:ext uri="{FF2B5EF4-FFF2-40B4-BE49-F238E27FC236}">
                  <a16:creationId xmlns:a16="http://schemas.microsoft.com/office/drawing/2014/main" id="{2DA52DCB-C9C7-4C3B-99D4-2484A2B7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09522" y="3422743"/>
              <a:ext cx="3165453" cy="633090"/>
            </a:xfrm>
            <a:prstGeom prst="rect">
              <a:avLst/>
            </a:prstGeom>
          </p:spPr>
        </p:pic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5BF16651-C075-4C71-819B-D60E98482B1E}"/>
              </a:ext>
            </a:extLst>
          </p:cNvPr>
          <p:cNvGrpSpPr/>
          <p:nvPr/>
        </p:nvGrpSpPr>
        <p:grpSpPr>
          <a:xfrm>
            <a:off x="4409761" y="3574168"/>
            <a:ext cx="2834617" cy="1444599"/>
            <a:chOff x="1507614" y="2831650"/>
            <a:chExt cx="5756465" cy="2933653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429B508C-3DE3-4837-8893-BE458BAF464C}"/>
                </a:ext>
              </a:extLst>
            </p:cNvPr>
            <p:cNvGrpSpPr/>
            <p:nvPr/>
          </p:nvGrpSpPr>
          <p:grpSpPr>
            <a:xfrm>
              <a:off x="6232237" y="3402317"/>
              <a:ext cx="1031842" cy="1790357"/>
              <a:chOff x="1199991" y="3401293"/>
              <a:chExt cx="1031842" cy="1790357"/>
            </a:xfrm>
          </p:grpSpPr>
          <p:grpSp>
            <p:nvGrpSpPr>
              <p:cNvPr id="102" name="Gruppo 101">
                <a:extLst>
                  <a:ext uri="{FF2B5EF4-FFF2-40B4-BE49-F238E27FC236}">
                    <a16:creationId xmlns:a16="http://schemas.microsoft.com/office/drawing/2014/main" id="{832C35F6-A2F4-41A6-A018-0D2D4EBB5CB8}"/>
                  </a:ext>
                </a:extLst>
              </p:cNvPr>
              <p:cNvGrpSpPr/>
              <p:nvPr/>
            </p:nvGrpSpPr>
            <p:grpSpPr>
              <a:xfrm>
                <a:off x="1199991" y="3401293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107" name="Segnaposto contenuto 7" descr="Utente">
                  <a:extLst>
                    <a:ext uri="{FF2B5EF4-FFF2-40B4-BE49-F238E27FC236}">
                      <a16:creationId xmlns:a16="http://schemas.microsoft.com/office/drawing/2014/main" id="{DD3C4E95-FD81-44CB-8C8F-1B9F5E6A4A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108" name="Elemento grafico 107" descr="Monitor">
                  <a:extLst>
                    <a:ext uri="{FF2B5EF4-FFF2-40B4-BE49-F238E27FC236}">
                      <a16:creationId xmlns:a16="http://schemas.microsoft.com/office/drawing/2014/main" id="{D294EA0C-9767-4E89-B9E4-BA7EAE903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uppo 102">
                <a:extLst>
                  <a:ext uri="{FF2B5EF4-FFF2-40B4-BE49-F238E27FC236}">
                    <a16:creationId xmlns:a16="http://schemas.microsoft.com/office/drawing/2014/main" id="{A6160E92-DADC-4B12-B1FF-6E84BD27B7DD}"/>
                  </a:ext>
                </a:extLst>
              </p:cNvPr>
              <p:cNvGrpSpPr/>
              <p:nvPr/>
            </p:nvGrpSpPr>
            <p:grpSpPr>
              <a:xfrm>
                <a:off x="1199991" y="4675728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105" name="Segnaposto contenuto 7" descr="Utente">
                  <a:extLst>
                    <a:ext uri="{FF2B5EF4-FFF2-40B4-BE49-F238E27FC236}">
                      <a16:creationId xmlns:a16="http://schemas.microsoft.com/office/drawing/2014/main" id="{A32F8C3D-8E13-4174-A42B-6DE1A6BDDA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106" name="Elemento grafico 105" descr="Monitor">
                  <a:extLst>
                    <a:ext uri="{FF2B5EF4-FFF2-40B4-BE49-F238E27FC236}">
                      <a16:creationId xmlns:a16="http://schemas.microsoft.com/office/drawing/2014/main" id="{A93AF57F-DB1F-4CDE-8B7F-63ADF2294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Connettore diritto 103">
                <a:extLst>
                  <a:ext uri="{FF2B5EF4-FFF2-40B4-BE49-F238E27FC236}">
                    <a16:creationId xmlns:a16="http://schemas.microsoft.com/office/drawing/2014/main" id="{71476E21-B7AE-4B23-BD43-FC348C6B2CAD}"/>
                  </a:ext>
                </a:extLst>
              </p:cNvPr>
              <p:cNvCxnSpPr>
                <a:stCxn id="108" idx="2"/>
                <a:endCxn id="106" idx="0"/>
              </p:cNvCxnSpPr>
              <p:nvPr/>
            </p:nvCxnSpPr>
            <p:spPr>
              <a:xfrm>
                <a:off x="1973873" y="3917215"/>
                <a:ext cx="0" cy="758513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9FBEE764-1C2D-4ABF-9B1C-A847538A2E74}"/>
                </a:ext>
              </a:extLst>
            </p:cNvPr>
            <p:cNvGrpSpPr/>
            <p:nvPr/>
          </p:nvGrpSpPr>
          <p:grpSpPr>
            <a:xfrm>
              <a:off x="5283691" y="2832675"/>
              <a:ext cx="1034948" cy="2929640"/>
              <a:chOff x="5375431" y="2812881"/>
              <a:chExt cx="1034948" cy="2929640"/>
            </a:xfrm>
          </p:grpSpPr>
          <p:grpSp>
            <p:nvGrpSpPr>
              <p:cNvPr id="95" name="Gruppo 94">
                <a:extLst>
                  <a:ext uri="{FF2B5EF4-FFF2-40B4-BE49-F238E27FC236}">
                    <a16:creationId xmlns:a16="http://schemas.microsoft.com/office/drawing/2014/main" id="{873F32E6-AC75-4F73-AAE4-B47EDABD760C}"/>
                  </a:ext>
                </a:extLst>
              </p:cNvPr>
              <p:cNvGrpSpPr/>
              <p:nvPr/>
            </p:nvGrpSpPr>
            <p:grpSpPr>
              <a:xfrm>
                <a:off x="5378537" y="2812881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100" name="Segnaposto contenuto 7" descr="Utente">
                  <a:extLst>
                    <a:ext uri="{FF2B5EF4-FFF2-40B4-BE49-F238E27FC236}">
                      <a16:creationId xmlns:a16="http://schemas.microsoft.com/office/drawing/2014/main" id="{C3B50E10-FECA-4F39-BB13-26D54520D5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101" name="Elemento grafico 100" descr="Monitor">
                  <a:extLst>
                    <a:ext uri="{FF2B5EF4-FFF2-40B4-BE49-F238E27FC236}">
                      <a16:creationId xmlns:a16="http://schemas.microsoft.com/office/drawing/2014/main" id="{492EB987-37B7-444E-8D1D-F11CD61FF3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o 95">
                <a:extLst>
                  <a:ext uri="{FF2B5EF4-FFF2-40B4-BE49-F238E27FC236}">
                    <a16:creationId xmlns:a16="http://schemas.microsoft.com/office/drawing/2014/main" id="{52FC2C3C-980F-43C8-9CD6-9F4E0E624106}"/>
                  </a:ext>
                </a:extLst>
              </p:cNvPr>
              <p:cNvGrpSpPr/>
              <p:nvPr/>
            </p:nvGrpSpPr>
            <p:grpSpPr>
              <a:xfrm>
                <a:off x="5375431" y="5226599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98" name="Segnaposto contenuto 7" descr="Utente">
                  <a:extLst>
                    <a:ext uri="{FF2B5EF4-FFF2-40B4-BE49-F238E27FC236}">
                      <a16:creationId xmlns:a16="http://schemas.microsoft.com/office/drawing/2014/main" id="{94975544-599E-4D6B-A182-A224F8EE6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99" name="Elemento grafico 98" descr="Monitor">
                  <a:extLst>
                    <a:ext uri="{FF2B5EF4-FFF2-40B4-BE49-F238E27FC236}">
                      <a16:creationId xmlns:a16="http://schemas.microsoft.com/office/drawing/2014/main" id="{DD7316EA-041A-4344-94B4-D2B4A8E37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97A33831-3C75-488E-97FC-B180ED8BF96E}"/>
                  </a:ext>
                </a:extLst>
              </p:cNvPr>
              <p:cNvCxnSpPr>
                <a:stCxn id="101" idx="2"/>
                <a:endCxn id="99" idx="0"/>
              </p:cNvCxnSpPr>
              <p:nvPr/>
            </p:nvCxnSpPr>
            <p:spPr>
              <a:xfrm flipH="1">
                <a:off x="6149313" y="3328803"/>
                <a:ext cx="3106" cy="1897796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020A9739-FD80-4292-B1F3-605487F762BE}"/>
                </a:ext>
              </a:extLst>
            </p:cNvPr>
            <p:cNvGrpSpPr/>
            <p:nvPr/>
          </p:nvGrpSpPr>
          <p:grpSpPr>
            <a:xfrm>
              <a:off x="4348178" y="3401292"/>
              <a:ext cx="1031842" cy="1790357"/>
              <a:chOff x="1199991" y="3401293"/>
              <a:chExt cx="1031842" cy="1790357"/>
            </a:xfrm>
          </p:grpSpPr>
          <p:grpSp>
            <p:nvGrpSpPr>
              <p:cNvPr id="88" name="Gruppo 87">
                <a:extLst>
                  <a:ext uri="{FF2B5EF4-FFF2-40B4-BE49-F238E27FC236}">
                    <a16:creationId xmlns:a16="http://schemas.microsoft.com/office/drawing/2014/main" id="{8D254F3D-B760-4CE2-B696-B7EFE39D567F}"/>
                  </a:ext>
                </a:extLst>
              </p:cNvPr>
              <p:cNvGrpSpPr/>
              <p:nvPr/>
            </p:nvGrpSpPr>
            <p:grpSpPr>
              <a:xfrm>
                <a:off x="1199991" y="3401293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93" name="Segnaposto contenuto 7" descr="Utente">
                  <a:extLst>
                    <a:ext uri="{FF2B5EF4-FFF2-40B4-BE49-F238E27FC236}">
                      <a16:creationId xmlns:a16="http://schemas.microsoft.com/office/drawing/2014/main" id="{465E2464-D0CF-4263-8FB9-9E6EF87B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94" name="Elemento grafico 93" descr="Monitor">
                  <a:extLst>
                    <a:ext uri="{FF2B5EF4-FFF2-40B4-BE49-F238E27FC236}">
                      <a16:creationId xmlns:a16="http://schemas.microsoft.com/office/drawing/2014/main" id="{17338229-CE5F-4707-9DFF-A51E28D04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D278223B-8759-4DBB-9E5D-326458982AD1}"/>
                  </a:ext>
                </a:extLst>
              </p:cNvPr>
              <p:cNvGrpSpPr/>
              <p:nvPr/>
            </p:nvGrpSpPr>
            <p:grpSpPr>
              <a:xfrm>
                <a:off x="1199991" y="4675728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91" name="Segnaposto contenuto 7" descr="Utente">
                  <a:extLst>
                    <a:ext uri="{FF2B5EF4-FFF2-40B4-BE49-F238E27FC236}">
                      <a16:creationId xmlns:a16="http://schemas.microsoft.com/office/drawing/2014/main" id="{F8A4C784-CB5B-4C18-BAA2-714752DD64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92" name="Elemento grafico 91" descr="Monitor">
                  <a:extLst>
                    <a:ext uri="{FF2B5EF4-FFF2-40B4-BE49-F238E27FC236}">
                      <a16:creationId xmlns:a16="http://schemas.microsoft.com/office/drawing/2014/main" id="{17DFD4CD-78B1-4168-A7C0-6741D15276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CF94BFBF-C8E5-4115-97A9-CBB1CEB7C4F8}"/>
                  </a:ext>
                </a:extLst>
              </p:cNvPr>
              <p:cNvCxnSpPr>
                <a:stCxn id="94" idx="2"/>
                <a:endCxn id="92" idx="0"/>
              </p:cNvCxnSpPr>
              <p:nvPr/>
            </p:nvCxnSpPr>
            <p:spPr>
              <a:xfrm>
                <a:off x="1973873" y="3917215"/>
                <a:ext cx="0" cy="758513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A06F797E-7A39-4913-919C-5C9469495F54}"/>
                </a:ext>
              </a:extLst>
            </p:cNvPr>
            <p:cNvGrpSpPr/>
            <p:nvPr/>
          </p:nvGrpSpPr>
          <p:grpSpPr>
            <a:xfrm>
              <a:off x="3399632" y="2831650"/>
              <a:ext cx="1034948" cy="2929640"/>
              <a:chOff x="5375431" y="2812881"/>
              <a:chExt cx="1034948" cy="2929640"/>
            </a:xfrm>
          </p:grpSpPr>
          <p:cxnSp>
            <p:nvCxnSpPr>
              <p:cNvPr id="81" name="Connettore diritto 80">
                <a:extLst>
                  <a:ext uri="{FF2B5EF4-FFF2-40B4-BE49-F238E27FC236}">
                    <a16:creationId xmlns:a16="http://schemas.microsoft.com/office/drawing/2014/main" id="{4DAA9BD8-933C-4FF5-8D1B-C0D38A7A0461}"/>
                  </a:ext>
                </a:extLst>
              </p:cNvPr>
              <p:cNvCxnSpPr>
                <a:stCxn id="87" idx="2"/>
                <a:endCxn id="85" idx="0"/>
              </p:cNvCxnSpPr>
              <p:nvPr/>
            </p:nvCxnSpPr>
            <p:spPr>
              <a:xfrm flipH="1">
                <a:off x="6149313" y="3328803"/>
                <a:ext cx="3106" cy="1897796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uppo 81">
                <a:extLst>
                  <a:ext uri="{FF2B5EF4-FFF2-40B4-BE49-F238E27FC236}">
                    <a16:creationId xmlns:a16="http://schemas.microsoft.com/office/drawing/2014/main" id="{0C88F913-D130-4395-AFC8-E2E81EEA95BB}"/>
                  </a:ext>
                </a:extLst>
              </p:cNvPr>
              <p:cNvGrpSpPr/>
              <p:nvPr/>
            </p:nvGrpSpPr>
            <p:grpSpPr>
              <a:xfrm>
                <a:off x="5378537" y="2812881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86" name="Segnaposto contenuto 7" descr="Utente">
                  <a:extLst>
                    <a:ext uri="{FF2B5EF4-FFF2-40B4-BE49-F238E27FC236}">
                      <a16:creationId xmlns:a16="http://schemas.microsoft.com/office/drawing/2014/main" id="{CE35683A-4E04-4D7D-B0F3-EC8DBA5C52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87" name="Elemento grafico 86" descr="Monitor">
                  <a:extLst>
                    <a:ext uri="{FF2B5EF4-FFF2-40B4-BE49-F238E27FC236}">
                      <a16:creationId xmlns:a16="http://schemas.microsoft.com/office/drawing/2014/main" id="{B2400CB2-AA50-4EF4-B345-87FD99AE22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83" name="Gruppo 82">
                <a:extLst>
                  <a:ext uri="{FF2B5EF4-FFF2-40B4-BE49-F238E27FC236}">
                    <a16:creationId xmlns:a16="http://schemas.microsoft.com/office/drawing/2014/main" id="{148DCF5C-F4CF-4321-80C3-B8581FEB655A}"/>
                  </a:ext>
                </a:extLst>
              </p:cNvPr>
              <p:cNvGrpSpPr/>
              <p:nvPr/>
            </p:nvGrpSpPr>
            <p:grpSpPr>
              <a:xfrm>
                <a:off x="5375431" y="5226599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84" name="Segnaposto contenuto 7" descr="Utente">
                  <a:extLst>
                    <a:ext uri="{FF2B5EF4-FFF2-40B4-BE49-F238E27FC236}">
                      <a16:creationId xmlns:a16="http://schemas.microsoft.com/office/drawing/2014/main" id="{B0FF2257-937C-4151-B42E-0742CA578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85" name="Elemento grafico 84" descr="Monitor">
                  <a:extLst>
                    <a:ext uri="{FF2B5EF4-FFF2-40B4-BE49-F238E27FC236}">
                      <a16:creationId xmlns:a16="http://schemas.microsoft.com/office/drawing/2014/main" id="{4E2F9322-4DBD-4D60-BA8A-3261D07BF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65DD555F-7D82-4FB6-937B-8A8B8B0C42D8}"/>
                </a:ext>
              </a:extLst>
            </p:cNvPr>
            <p:cNvGrpSpPr/>
            <p:nvPr/>
          </p:nvGrpSpPr>
          <p:grpSpPr>
            <a:xfrm>
              <a:off x="2456160" y="3405305"/>
              <a:ext cx="1031842" cy="1790357"/>
              <a:chOff x="1199991" y="3401293"/>
              <a:chExt cx="1031842" cy="1790357"/>
            </a:xfrm>
          </p:grpSpPr>
          <p:grpSp>
            <p:nvGrpSpPr>
              <p:cNvPr id="74" name="Gruppo 73">
                <a:extLst>
                  <a:ext uri="{FF2B5EF4-FFF2-40B4-BE49-F238E27FC236}">
                    <a16:creationId xmlns:a16="http://schemas.microsoft.com/office/drawing/2014/main" id="{3D1AE598-AAE0-4F68-98F2-82BE7B3001CE}"/>
                  </a:ext>
                </a:extLst>
              </p:cNvPr>
              <p:cNvGrpSpPr/>
              <p:nvPr/>
            </p:nvGrpSpPr>
            <p:grpSpPr>
              <a:xfrm>
                <a:off x="1199991" y="3401293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79" name="Segnaposto contenuto 7" descr="Utente">
                  <a:extLst>
                    <a:ext uri="{FF2B5EF4-FFF2-40B4-BE49-F238E27FC236}">
                      <a16:creationId xmlns:a16="http://schemas.microsoft.com/office/drawing/2014/main" id="{B37642C3-BC4A-4849-92BD-ABCD489A56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80" name="Elemento grafico 79" descr="Monitor">
                  <a:extLst>
                    <a:ext uri="{FF2B5EF4-FFF2-40B4-BE49-F238E27FC236}">
                      <a16:creationId xmlns:a16="http://schemas.microsoft.com/office/drawing/2014/main" id="{A00CB6B4-4217-4C1F-9ABA-1C4A11D77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o 74">
                <a:extLst>
                  <a:ext uri="{FF2B5EF4-FFF2-40B4-BE49-F238E27FC236}">
                    <a16:creationId xmlns:a16="http://schemas.microsoft.com/office/drawing/2014/main" id="{5C0DBE17-CB69-48D2-AAFE-372965344CBE}"/>
                  </a:ext>
                </a:extLst>
              </p:cNvPr>
              <p:cNvGrpSpPr/>
              <p:nvPr/>
            </p:nvGrpSpPr>
            <p:grpSpPr>
              <a:xfrm>
                <a:off x="1199991" y="4675728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77" name="Segnaposto contenuto 7" descr="Utente">
                  <a:extLst>
                    <a:ext uri="{FF2B5EF4-FFF2-40B4-BE49-F238E27FC236}">
                      <a16:creationId xmlns:a16="http://schemas.microsoft.com/office/drawing/2014/main" id="{3FDAA4E1-723A-43FC-BCBA-D0425BB2B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78" name="Elemento grafico 77" descr="Monitor">
                  <a:extLst>
                    <a:ext uri="{FF2B5EF4-FFF2-40B4-BE49-F238E27FC236}">
                      <a16:creationId xmlns:a16="http://schemas.microsoft.com/office/drawing/2014/main" id="{44E4A4AB-FFA3-47EA-90C5-B97C9578B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76" name="Connettore diritto 75">
                <a:extLst>
                  <a:ext uri="{FF2B5EF4-FFF2-40B4-BE49-F238E27FC236}">
                    <a16:creationId xmlns:a16="http://schemas.microsoft.com/office/drawing/2014/main" id="{72447C1B-59FC-416C-938C-5A2235669193}"/>
                  </a:ext>
                </a:extLst>
              </p:cNvPr>
              <p:cNvCxnSpPr>
                <a:stCxn id="80" idx="2"/>
                <a:endCxn id="78" idx="0"/>
              </p:cNvCxnSpPr>
              <p:nvPr/>
            </p:nvCxnSpPr>
            <p:spPr>
              <a:xfrm>
                <a:off x="1973873" y="3917215"/>
                <a:ext cx="0" cy="758513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uppo 65">
              <a:extLst>
                <a:ext uri="{FF2B5EF4-FFF2-40B4-BE49-F238E27FC236}">
                  <a16:creationId xmlns:a16="http://schemas.microsoft.com/office/drawing/2014/main" id="{8D462CDB-F5A3-4937-B7B5-75F8E68AA927}"/>
                </a:ext>
              </a:extLst>
            </p:cNvPr>
            <p:cNvGrpSpPr/>
            <p:nvPr/>
          </p:nvGrpSpPr>
          <p:grpSpPr>
            <a:xfrm>
              <a:off x="1507614" y="2835663"/>
              <a:ext cx="1034948" cy="2929640"/>
              <a:chOff x="5375431" y="2812881"/>
              <a:chExt cx="1034948" cy="2929640"/>
            </a:xfrm>
          </p:grpSpPr>
          <p:grpSp>
            <p:nvGrpSpPr>
              <p:cNvPr id="67" name="Gruppo 66">
                <a:extLst>
                  <a:ext uri="{FF2B5EF4-FFF2-40B4-BE49-F238E27FC236}">
                    <a16:creationId xmlns:a16="http://schemas.microsoft.com/office/drawing/2014/main" id="{4B159F4C-069C-48C1-A8D0-EA7B6773AB0A}"/>
                  </a:ext>
                </a:extLst>
              </p:cNvPr>
              <p:cNvGrpSpPr/>
              <p:nvPr/>
            </p:nvGrpSpPr>
            <p:grpSpPr>
              <a:xfrm>
                <a:off x="5378537" y="2812881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72" name="Segnaposto contenuto 7" descr="Utente">
                  <a:extLst>
                    <a:ext uri="{FF2B5EF4-FFF2-40B4-BE49-F238E27FC236}">
                      <a16:creationId xmlns:a16="http://schemas.microsoft.com/office/drawing/2014/main" id="{D668DE21-92F0-4527-96C8-540C1DD99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73" name="Elemento grafico 72" descr="Monitor">
                  <a:extLst>
                    <a:ext uri="{FF2B5EF4-FFF2-40B4-BE49-F238E27FC236}">
                      <a16:creationId xmlns:a16="http://schemas.microsoft.com/office/drawing/2014/main" id="{E500A98E-B6B5-4098-BD75-0BF5CE99F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860E5821-D5BE-4AF4-9D24-3ED975491EA5}"/>
                  </a:ext>
                </a:extLst>
              </p:cNvPr>
              <p:cNvGrpSpPr/>
              <p:nvPr/>
            </p:nvGrpSpPr>
            <p:grpSpPr>
              <a:xfrm>
                <a:off x="5375431" y="5226599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70" name="Segnaposto contenuto 7" descr="Utente">
                  <a:extLst>
                    <a:ext uri="{FF2B5EF4-FFF2-40B4-BE49-F238E27FC236}">
                      <a16:creationId xmlns:a16="http://schemas.microsoft.com/office/drawing/2014/main" id="{17B5C1DD-D561-4941-A579-385C9B3475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71" name="Elemento grafico 70" descr="Monitor">
                  <a:extLst>
                    <a:ext uri="{FF2B5EF4-FFF2-40B4-BE49-F238E27FC236}">
                      <a16:creationId xmlns:a16="http://schemas.microsoft.com/office/drawing/2014/main" id="{198D580F-31AF-4A8B-BCC1-FBB1D6AC3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69" name="Connettore diritto 68">
                <a:extLst>
                  <a:ext uri="{FF2B5EF4-FFF2-40B4-BE49-F238E27FC236}">
                    <a16:creationId xmlns:a16="http://schemas.microsoft.com/office/drawing/2014/main" id="{17D94B7C-38C9-43C8-9FDC-019740770FA5}"/>
                  </a:ext>
                </a:extLst>
              </p:cNvPr>
              <p:cNvCxnSpPr>
                <a:stCxn id="73" idx="2"/>
                <a:endCxn id="71" idx="0"/>
              </p:cNvCxnSpPr>
              <p:nvPr/>
            </p:nvCxnSpPr>
            <p:spPr>
              <a:xfrm flipH="1">
                <a:off x="6149313" y="3328803"/>
                <a:ext cx="3106" cy="1897796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670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84E3A-EFB5-4E71-B331-D79D69DE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it-IT"/>
              <a:t>NEED FOR SPEED</a:t>
            </a:r>
            <a:endParaRPr lang="it-IT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7668E9D-0AE1-45CF-8BED-E11EB917B62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6066818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/>
              <a:t>“A caccia di </a:t>
            </a:r>
            <a:r>
              <a:rPr lang="en-US" sz="2800" i="1" dirty="0" err="1"/>
              <a:t>velocità</a:t>
            </a:r>
            <a:r>
              <a:rPr lang="en-US" sz="2800" i="1" dirty="0"/>
              <a:t>”</a:t>
            </a:r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pPr algn="r"/>
            <a:r>
              <a:rPr lang="en-US" sz="4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noFill/>
                <a:latin typeface="IBM Plex Sans Condensed SemiBol" panose="020B0706050203000203" pitchFamily="34" charset="0"/>
              </a:rPr>
              <a:t>1975-1993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6BF1C2-0E6F-49C0-88C2-11E92B3F7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" r="49655" b="1451"/>
          <a:stretch/>
        </p:blipFill>
        <p:spPr>
          <a:xfrm>
            <a:off x="7552265" y="0"/>
            <a:ext cx="4639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4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L’idea di Knight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C1695E65-CEB0-41CC-9BF4-E3C5066CD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2" name="Segnaposto contenuto 8">
            <a:extLst>
              <a:ext uri="{FF2B5EF4-FFF2-40B4-BE49-F238E27FC236}">
                <a16:creationId xmlns:a16="http://schemas.microsoft.com/office/drawing/2014/main" id="{BB21DC6D-C2DD-4F02-957E-4AC4556AC6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33"/>
          <a:stretch/>
        </p:blipFill>
        <p:spPr>
          <a:xfrm>
            <a:off x="2904389" y="2286000"/>
            <a:ext cx="6383222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3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5114256D-BE35-4EB7-AEA6-BC61F3A68A54}"/>
              </a:ext>
            </a:extLst>
          </p:cNvPr>
          <p:cNvGrpSpPr/>
          <p:nvPr/>
        </p:nvGrpSpPr>
        <p:grpSpPr>
          <a:xfrm>
            <a:off x="7445281" y="2960308"/>
            <a:ext cx="3302752" cy="2690037"/>
            <a:chOff x="7441448" y="2951452"/>
            <a:chExt cx="3302752" cy="2690037"/>
          </a:xfrm>
        </p:grpSpPr>
        <p:grpSp>
          <p:nvGrpSpPr>
            <p:cNvPr id="118" name="Gruppo 117">
              <a:extLst>
                <a:ext uri="{FF2B5EF4-FFF2-40B4-BE49-F238E27FC236}">
                  <a16:creationId xmlns:a16="http://schemas.microsoft.com/office/drawing/2014/main" id="{EF46E2B6-93EF-4BD5-B24D-EC77260F1B87}"/>
                </a:ext>
              </a:extLst>
            </p:cNvPr>
            <p:cNvGrpSpPr/>
            <p:nvPr/>
          </p:nvGrpSpPr>
          <p:grpSpPr>
            <a:xfrm>
              <a:off x="7441448" y="2951452"/>
              <a:ext cx="3302752" cy="2690037"/>
              <a:chOff x="7444197" y="3157870"/>
              <a:chExt cx="3302752" cy="2690037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21" name="Rettangolo 120">
                <a:extLst>
                  <a:ext uri="{FF2B5EF4-FFF2-40B4-BE49-F238E27FC236}">
                    <a16:creationId xmlns:a16="http://schemas.microsoft.com/office/drawing/2014/main" id="{ABF83DD1-6EB5-4CFB-BF1A-64B629588FE3}"/>
                  </a:ext>
                </a:extLst>
              </p:cNvPr>
              <p:cNvSpPr/>
              <p:nvPr/>
            </p:nvSpPr>
            <p:spPr>
              <a:xfrm>
                <a:off x="7444197" y="3157870"/>
                <a:ext cx="3302752" cy="26900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it-IT" sz="3200" dirty="0">
                  <a:cs typeface="Levenim MT" panose="020B0604020202020204" pitchFamily="2" charset="-79"/>
                </a:endParaRPr>
              </a:p>
            </p:txBody>
          </p:sp>
          <p:grpSp>
            <p:nvGrpSpPr>
              <p:cNvPr id="122" name="Gruppo 121">
                <a:extLst>
                  <a:ext uri="{FF2B5EF4-FFF2-40B4-BE49-F238E27FC236}">
                    <a16:creationId xmlns:a16="http://schemas.microsoft.com/office/drawing/2014/main" id="{438542B7-93BB-4F8F-B956-D154EA54C00D}"/>
                  </a:ext>
                </a:extLst>
              </p:cNvPr>
              <p:cNvGrpSpPr/>
              <p:nvPr/>
            </p:nvGrpSpPr>
            <p:grpSpPr>
              <a:xfrm>
                <a:off x="7689283" y="4212825"/>
                <a:ext cx="2816462" cy="1334627"/>
                <a:chOff x="7670267" y="4174515"/>
                <a:chExt cx="2816462" cy="1334627"/>
              </a:xfrm>
              <a:grpFill/>
            </p:grpSpPr>
            <p:pic>
              <p:nvPicPr>
                <p:cNvPr id="123" name="Elemento grafico 122" descr="Server">
                  <a:extLst>
                    <a:ext uri="{FF2B5EF4-FFF2-40B4-BE49-F238E27FC236}">
                      <a16:creationId xmlns:a16="http://schemas.microsoft.com/office/drawing/2014/main" id="{F26D4EE1-C647-4FC1-875B-045001568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2102" y="4174515"/>
                  <a:ext cx="1334627" cy="1334627"/>
                </a:xfrm>
                <a:prstGeom prst="rect">
                  <a:avLst/>
                </a:prstGeom>
              </p:spPr>
            </p:pic>
            <p:pic>
              <p:nvPicPr>
                <p:cNvPr id="124" name="Elemento grafico 123" descr="Processore">
                  <a:extLst>
                    <a:ext uri="{FF2B5EF4-FFF2-40B4-BE49-F238E27FC236}">
                      <a16:creationId xmlns:a16="http://schemas.microsoft.com/office/drawing/2014/main" id="{93F0E6A7-5E1F-4A6D-B373-D49F89CBB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0267" y="4174515"/>
                  <a:ext cx="1334626" cy="133462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9" name="Immagine 118" descr="Immagine che contiene serviziodatavola, piatto&#10;&#10;Descrizione generata automaticamente">
              <a:extLst>
                <a:ext uri="{FF2B5EF4-FFF2-40B4-BE49-F238E27FC236}">
                  <a16:creationId xmlns:a16="http://schemas.microsoft.com/office/drawing/2014/main" id="{5EE8D467-8E72-46BD-B266-33088514B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025" y="4583314"/>
              <a:ext cx="261644" cy="180811"/>
            </a:xfrm>
            <a:prstGeom prst="roundRect">
              <a:avLst>
                <a:gd name="adj" fmla="val 18902"/>
              </a:avLst>
            </a:prstGeom>
            <a:noFill/>
            <a:ln>
              <a:noFill/>
            </a:ln>
            <a:effectLst/>
          </p:spPr>
        </p:pic>
        <p:pic>
          <p:nvPicPr>
            <p:cNvPr id="120" name="Immagine 119">
              <a:extLst>
                <a:ext uri="{FF2B5EF4-FFF2-40B4-BE49-F238E27FC236}">
                  <a16:creationId xmlns:a16="http://schemas.microsoft.com/office/drawing/2014/main" id="{E618D821-D3A7-4440-B8A4-7663D275A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448" y="3042078"/>
              <a:ext cx="3302752" cy="886850"/>
            </a:xfrm>
            <a:prstGeom prst="rect">
              <a:avLst/>
            </a:prstGeom>
          </p:spPr>
        </p:pic>
      </p:grpSp>
      <p:grpSp>
        <p:nvGrpSpPr>
          <p:cNvPr id="405" name="Gruppo 404">
            <a:extLst>
              <a:ext uri="{FF2B5EF4-FFF2-40B4-BE49-F238E27FC236}">
                <a16:creationId xmlns:a16="http://schemas.microsoft.com/office/drawing/2014/main" id="{4DD40B76-5800-4EB9-8075-3FB1C7B6555C}"/>
              </a:ext>
            </a:extLst>
          </p:cNvPr>
          <p:cNvGrpSpPr/>
          <p:nvPr/>
        </p:nvGrpSpPr>
        <p:grpSpPr>
          <a:xfrm>
            <a:off x="1024127" y="3485506"/>
            <a:ext cx="3302751" cy="1621927"/>
            <a:chOff x="1024128" y="4510942"/>
            <a:chExt cx="1048907" cy="524454"/>
          </a:xfrm>
          <a:solidFill>
            <a:schemeClr val="accent4">
              <a:lumMod val="50000"/>
            </a:schemeClr>
          </a:solidFill>
        </p:grpSpPr>
        <p:pic>
          <p:nvPicPr>
            <p:cNvPr id="410" name="Segnaposto contenuto 7" descr="Utente">
              <a:extLst>
                <a:ext uri="{FF2B5EF4-FFF2-40B4-BE49-F238E27FC236}">
                  <a16:creationId xmlns:a16="http://schemas.microsoft.com/office/drawing/2014/main" id="{FF6EEC97-2C6A-4358-9403-0243B6D94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4128" y="4510942"/>
              <a:ext cx="524453" cy="524453"/>
            </a:xfrm>
            <a:prstGeom prst="rect">
              <a:avLst/>
            </a:prstGeom>
          </p:spPr>
        </p:pic>
        <p:pic>
          <p:nvPicPr>
            <p:cNvPr id="411" name="Elemento grafico 410" descr="Monitor">
              <a:extLst>
                <a:ext uri="{FF2B5EF4-FFF2-40B4-BE49-F238E27FC236}">
                  <a16:creationId xmlns:a16="http://schemas.microsoft.com/office/drawing/2014/main" id="{BFBE1D06-6398-4A39-828A-FD2746B94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48581" y="4510942"/>
              <a:ext cx="524454" cy="524454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L’idea di Knight</a:t>
            </a:r>
          </a:p>
        </p:txBody>
      </p:sp>
      <p:sp>
        <p:nvSpPr>
          <p:cNvPr id="188" name="Freccia bidirezionale orizzontale 187">
            <a:extLst>
              <a:ext uri="{FF2B5EF4-FFF2-40B4-BE49-F238E27FC236}">
                <a16:creationId xmlns:a16="http://schemas.microsoft.com/office/drawing/2014/main" id="{61B930B6-E84B-4D97-96CE-7098EC6EF6F5}"/>
              </a:ext>
            </a:extLst>
          </p:cNvPr>
          <p:cNvSpPr/>
          <p:nvPr/>
        </p:nvSpPr>
        <p:spPr>
          <a:xfrm>
            <a:off x="4212692" y="4116428"/>
            <a:ext cx="3228756" cy="360080"/>
          </a:xfrm>
          <a:prstGeom prst="leftRightArrow">
            <a:avLst>
              <a:gd name="adj1" fmla="val 59959"/>
              <a:gd name="adj2" fmla="val 5608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IBM Plex Mono SemiBold" panose="020B0709050203000203" pitchFamily="49" charset="0"/>
            </a:endParaRPr>
          </a:p>
        </p:txBody>
      </p:sp>
      <p:grpSp>
        <p:nvGrpSpPr>
          <p:cNvPr id="350" name="Gruppo 349">
            <a:extLst>
              <a:ext uri="{FF2B5EF4-FFF2-40B4-BE49-F238E27FC236}">
                <a16:creationId xmlns:a16="http://schemas.microsoft.com/office/drawing/2014/main" id="{6335E043-89A2-40BB-98EB-8E7EAD247080}"/>
              </a:ext>
            </a:extLst>
          </p:cNvPr>
          <p:cNvGrpSpPr/>
          <p:nvPr/>
        </p:nvGrpSpPr>
        <p:grpSpPr>
          <a:xfrm>
            <a:off x="7441448" y="2960308"/>
            <a:ext cx="3302752" cy="2690037"/>
            <a:chOff x="7444197" y="3157870"/>
            <a:chExt cx="3302752" cy="2690037"/>
          </a:xfrm>
        </p:grpSpPr>
        <p:sp>
          <p:nvSpPr>
            <p:cNvPr id="246" name="Rettangolo 245">
              <a:extLst>
                <a:ext uri="{FF2B5EF4-FFF2-40B4-BE49-F238E27FC236}">
                  <a16:creationId xmlns:a16="http://schemas.microsoft.com/office/drawing/2014/main" id="{5AC8A2BA-C3F0-47BD-B033-39EFDC5377DC}"/>
                </a:ext>
              </a:extLst>
            </p:cNvPr>
            <p:cNvSpPr/>
            <p:nvPr/>
          </p:nvSpPr>
          <p:spPr>
            <a:xfrm>
              <a:off x="7444197" y="3157870"/>
              <a:ext cx="3302752" cy="269003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it-IT" sz="3200" dirty="0">
                <a:latin typeface="Levenim MT" panose="020B0604020202020204" pitchFamily="2" charset="-79"/>
                <a:cs typeface="Levenim MT" panose="020B0604020202020204" pitchFamily="2" charset="-79"/>
              </a:endParaRPr>
            </a:p>
          </p:txBody>
        </p:sp>
        <p:grpSp>
          <p:nvGrpSpPr>
            <p:cNvPr id="349" name="Gruppo 348">
              <a:extLst>
                <a:ext uri="{FF2B5EF4-FFF2-40B4-BE49-F238E27FC236}">
                  <a16:creationId xmlns:a16="http://schemas.microsoft.com/office/drawing/2014/main" id="{46A16493-CE3F-4C5D-8819-ACF5B6C9F497}"/>
                </a:ext>
              </a:extLst>
            </p:cNvPr>
            <p:cNvGrpSpPr/>
            <p:nvPr/>
          </p:nvGrpSpPr>
          <p:grpSpPr>
            <a:xfrm>
              <a:off x="7689283" y="4212825"/>
              <a:ext cx="2816462" cy="1334627"/>
              <a:chOff x="7670267" y="4174515"/>
              <a:chExt cx="2816462" cy="1334627"/>
            </a:xfrm>
          </p:grpSpPr>
          <p:pic>
            <p:nvPicPr>
              <p:cNvPr id="248" name="Elemento grafico 247" descr="Server">
                <a:extLst>
                  <a:ext uri="{FF2B5EF4-FFF2-40B4-BE49-F238E27FC236}">
                    <a16:creationId xmlns:a16="http://schemas.microsoft.com/office/drawing/2014/main" id="{2109A383-BA5A-48FD-B7BD-E6BEE793B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152102" y="4174515"/>
                <a:ext cx="1334627" cy="1334627"/>
              </a:xfrm>
              <a:prstGeom prst="rect">
                <a:avLst/>
              </a:prstGeom>
            </p:spPr>
          </p:pic>
          <p:pic>
            <p:nvPicPr>
              <p:cNvPr id="249" name="Elemento grafico 248" descr="Processore">
                <a:extLst>
                  <a:ext uri="{FF2B5EF4-FFF2-40B4-BE49-F238E27FC236}">
                    <a16:creationId xmlns:a16="http://schemas.microsoft.com/office/drawing/2014/main" id="{8DF46ABE-179D-4688-845D-F3FE73975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670267" y="4174515"/>
                <a:ext cx="1334626" cy="1334626"/>
              </a:xfrm>
              <a:prstGeom prst="rect">
                <a:avLst/>
              </a:prstGeom>
            </p:spPr>
          </p:pic>
        </p:grpSp>
        <p:pic>
          <p:nvPicPr>
            <p:cNvPr id="189" name="Immagine 188">
              <a:extLst>
                <a:ext uri="{FF2B5EF4-FFF2-40B4-BE49-F238E27FC236}">
                  <a16:creationId xmlns:a16="http://schemas.microsoft.com/office/drawing/2014/main" id="{2DA52DCB-C9C7-4C3B-99D4-2484A2B7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09522" y="3422743"/>
              <a:ext cx="3165453" cy="633090"/>
            </a:xfrm>
            <a:prstGeom prst="rect">
              <a:avLst/>
            </a:prstGeom>
          </p:spPr>
        </p:pic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5BF16651-C075-4C71-819B-D60E98482B1E}"/>
              </a:ext>
            </a:extLst>
          </p:cNvPr>
          <p:cNvGrpSpPr/>
          <p:nvPr/>
        </p:nvGrpSpPr>
        <p:grpSpPr>
          <a:xfrm>
            <a:off x="4409761" y="3574168"/>
            <a:ext cx="2834617" cy="1444599"/>
            <a:chOff x="1507614" y="2831650"/>
            <a:chExt cx="5756465" cy="2933653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429B508C-3DE3-4837-8893-BE458BAF464C}"/>
                </a:ext>
              </a:extLst>
            </p:cNvPr>
            <p:cNvGrpSpPr/>
            <p:nvPr/>
          </p:nvGrpSpPr>
          <p:grpSpPr>
            <a:xfrm>
              <a:off x="6232237" y="3402317"/>
              <a:ext cx="1031842" cy="1790357"/>
              <a:chOff x="1199991" y="3401293"/>
              <a:chExt cx="1031842" cy="1790357"/>
            </a:xfrm>
          </p:grpSpPr>
          <p:grpSp>
            <p:nvGrpSpPr>
              <p:cNvPr id="102" name="Gruppo 101">
                <a:extLst>
                  <a:ext uri="{FF2B5EF4-FFF2-40B4-BE49-F238E27FC236}">
                    <a16:creationId xmlns:a16="http://schemas.microsoft.com/office/drawing/2014/main" id="{832C35F6-A2F4-41A6-A018-0D2D4EBB5CB8}"/>
                  </a:ext>
                </a:extLst>
              </p:cNvPr>
              <p:cNvGrpSpPr/>
              <p:nvPr/>
            </p:nvGrpSpPr>
            <p:grpSpPr>
              <a:xfrm>
                <a:off x="1199991" y="3401293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107" name="Segnaposto contenuto 7" descr="Utente">
                  <a:extLst>
                    <a:ext uri="{FF2B5EF4-FFF2-40B4-BE49-F238E27FC236}">
                      <a16:creationId xmlns:a16="http://schemas.microsoft.com/office/drawing/2014/main" id="{DD3C4E95-FD81-44CB-8C8F-1B9F5E6A4A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108" name="Elemento grafico 107" descr="Monitor">
                  <a:extLst>
                    <a:ext uri="{FF2B5EF4-FFF2-40B4-BE49-F238E27FC236}">
                      <a16:creationId xmlns:a16="http://schemas.microsoft.com/office/drawing/2014/main" id="{D294EA0C-9767-4E89-B9E4-BA7EAE903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uppo 102">
                <a:extLst>
                  <a:ext uri="{FF2B5EF4-FFF2-40B4-BE49-F238E27FC236}">
                    <a16:creationId xmlns:a16="http://schemas.microsoft.com/office/drawing/2014/main" id="{A6160E92-DADC-4B12-B1FF-6E84BD27B7DD}"/>
                  </a:ext>
                </a:extLst>
              </p:cNvPr>
              <p:cNvGrpSpPr/>
              <p:nvPr/>
            </p:nvGrpSpPr>
            <p:grpSpPr>
              <a:xfrm>
                <a:off x="1199991" y="4675728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105" name="Segnaposto contenuto 7" descr="Utente">
                  <a:extLst>
                    <a:ext uri="{FF2B5EF4-FFF2-40B4-BE49-F238E27FC236}">
                      <a16:creationId xmlns:a16="http://schemas.microsoft.com/office/drawing/2014/main" id="{A32F8C3D-8E13-4174-A42B-6DE1A6BDDA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106" name="Elemento grafico 105" descr="Monitor">
                  <a:extLst>
                    <a:ext uri="{FF2B5EF4-FFF2-40B4-BE49-F238E27FC236}">
                      <a16:creationId xmlns:a16="http://schemas.microsoft.com/office/drawing/2014/main" id="{A93AF57F-DB1F-4CDE-8B7F-63ADF2294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Connettore diritto 103">
                <a:extLst>
                  <a:ext uri="{FF2B5EF4-FFF2-40B4-BE49-F238E27FC236}">
                    <a16:creationId xmlns:a16="http://schemas.microsoft.com/office/drawing/2014/main" id="{71476E21-B7AE-4B23-BD43-FC348C6B2CAD}"/>
                  </a:ext>
                </a:extLst>
              </p:cNvPr>
              <p:cNvCxnSpPr>
                <a:stCxn id="108" idx="2"/>
                <a:endCxn id="106" idx="0"/>
              </p:cNvCxnSpPr>
              <p:nvPr/>
            </p:nvCxnSpPr>
            <p:spPr>
              <a:xfrm>
                <a:off x="1973873" y="3917215"/>
                <a:ext cx="0" cy="758513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9FBEE764-1C2D-4ABF-9B1C-A847538A2E74}"/>
                </a:ext>
              </a:extLst>
            </p:cNvPr>
            <p:cNvGrpSpPr/>
            <p:nvPr/>
          </p:nvGrpSpPr>
          <p:grpSpPr>
            <a:xfrm>
              <a:off x="5283691" y="2832675"/>
              <a:ext cx="1034948" cy="2929640"/>
              <a:chOff x="5375431" y="2812881"/>
              <a:chExt cx="1034948" cy="2929640"/>
            </a:xfrm>
          </p:grpSpPr>
          <p:grpSp>
            <p:nvGrpSpPr>
              <p:cNvPr id="95" name="Gruppo 94">
                <a:extLst>
                  <a:ext uri="{FF2B5EF4-FFF2-40B4-BE49-F238E27FC236}">
                    <a16:creationId xmlns:a16="http://schemas.microsoft.com/office/drawing/2014/main" id="{873F32E6-AC75-4F73-AAE4-B47EDABD760C}"/>
                  </a:ext>
                </a:extLst>
              </p:cNvPr>
              <p:cNvGrpSpPr/>
              <p:nvPr/>
            </p:nvGrpSpPr>
            <p:grpSpPr>
              <a:xfrm>
                <a:off x="5378537" y="2812881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100" name="Segnaposto contenuto 7" descr="Utente">
                  <a:extLst>
                    <a:ext uri="{FF2B5EF4-FFF2-40B4-BE49-F238E27FC236}">
                      <a16:creationId xmlns:a16="http://schemas.microsoft.com/office/drawing/2014/main" id="{C3B50E10-FECA-4F39-BB13-26D54520D5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101" name="Elemento grafico 100" descr="Monitor">
                  <a:extLst>
                    <a:ext uri="{FF2B5EF4-FFF2-40B4-BE49-F238E27FC236}">
                      <a16:creationId xmlns:a16="http://schemas.microsoft.com/office/drawing/2014/main" id="{492EB987-37B7-444E-8D1D-F11CD61FF3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o 95">
                <a:extLst>
                  <a:ext uri="{FF2B5EF4-FFF2-40B4-BE49-F238E27FC236}">
                    <a16:creationId xmlns:a16="http://schemas.microsoft.com/office/drawing/2014/main" id="{52FC2C3C-980F-43C8-9CD6-9F4E0E624106}"/>
                  </a:ext>
                </a:extLst>
              </p:cNvPr>
              <p:cNvGrpSpPr/>
              <p:nvPr/>
            </p:nvGrpSpPr>
            <p:grpSpPr>
              <a:xfrm>
                <a:off x="5375431" y="5226599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98" name="Segnaposto contenuto 7" descr="Utente">
                  <a:extLst>
                    <a:ext uri="{FF2B5EF4-FFF2-40B4-BE49-F238E27FC236}">
                      <a16:creationId xmlns:a16="http://schemas.microsoft.com/office/drawing/2014/main" id="{94975544-599E-4D6B-A182-A224F8EE6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99" name="Elemento grafico 98" descr="Monitor">
                  <a:extLst>
                    <a:ext uri="{FF2B5EF4-FFF2-40B4-BE49-F238E27FC236}">
                      <a16:creationId xmlns:a16="http://schemas.microsoft.com/office/drawing/2014/main" id="{DD7316EA-041A-4344-94B4-D2B4A8E37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97A33831-3C75-488E-97FC-B180ED8BF96E}"/>
                  </a:ext>
                </a:extLst>
              </p:cNvPr>
              <p:cNvCxnSpPr>
                <a:stCxn id="101" idx="2"/>
                <a:endCxn id="99" idx="0"/>
              </p:cNvCxnSpPr>
              <p:nvPr/>
            </p:nvCxnSpPr>
            <p:spPr>
              <a:xfrm flipH="1">
                <a:off x="6149313" y="3328803"/>
                <a:ext cx="3106" cy="1897796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020A9739-FD80-4292-B1F3-605487F762BE}"/>
                </a:ext>
              </a:extLst>
            </p:cNvPr>
            <p:cNvGrpSpPr/>
            <p:nvPr/>
          </p:nvGrpSpPr>
          <p:grpSpPr>
            <a:xfrm>
              <a:off x="4348178" y="3401292"/>
              <a:ext cx="1031842" cy="1790357"/>
              <a:chOff x="1199991" y="3401293"/>
              <a:chExt cx="1031842" cy="1790357"/>
            </a:xfrm>
          </p:grpSpPr>
          <p:grpSp>
            <p:nvGrpSpPr>
              <p:cNvPr id="88" name="Gruppo 87">
                <a:extLst>
                  <a:ext uri="{FF2B5EF4-FFF2-40B4-BE49-F238E27FC236}">
                    <a16:creationId xmlns:a16="http://schemas.microsoft.com/office/drawing/2014/main" id="{8D254F3D-B760-4CE2-B696-B7EFE39D567F}"/>
                  </a:ext>
                </a:extLst>
              </p:cNvPr>
              <p:cNvGrpSpPr/>
              <p:nvPr/>
            </p:nvGrpSpPr>
            <p:grpSpPr>
              <a:xfrm>
                <a:off x="1199991" y="3401293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93" name="Segnaposto contenuto 7" descr="Utente">
                  <a:extLst>
                    <a:ext uri="{FF2B5EF4-FFF2-40B4-BE49-F238E27FC236}">
                      <a16:creationId xmlns:a16="http://schemas.microsoft.com/office/drawing/2014/main" id="{465E2464-D0CF-4263-8FB9-9E6EF87B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94" name="Elemento grafico 93" descr="Monitor">
                  <a:extLst>
                    <a:ext uri="{FF2B5EF4-FFF2-40B4-BE49-F238E27FC236}">
                      <a16:creationId xmlns:a16="http://schemas.microsoft.com/office/drawing/2014/main" id="{17338229-CE5F-4707-9DFF-A51E28D04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D278223B-8759-4DBB-9E5D-326458982AD1}"/>
                  </a:ext>
                </a:extLst>
              </p:cNvPr>
              <p:cNvGrpSpPr/>
              <p:nvPr/>
            </p:nvGrpSpPr>
            <p:grpSpPr>
              <a:xfrm>
                <a:off x="1199991" y="4675728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91" name="Segnaposto contenuto 7" descr="Utente">
                  <a:extLst>
                    <a:ext uri="{FF2B5EF4-FFF2-40B4-BE49-F238E27FC236}">
                      <a16:creationId xmlns:a16="http://schemas.microsoft.com/office/drawing/2014/main" id="{F8A4C784-CB5B-4C18-BAA2-714752DD64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92" name="Elemento grafico 91" descr="Monitor">
                  <a:extLst>
                    <a:ext uri="{FF2B5EF4-FFF2-40B4-BE49-F238E27FC236}">
                      <a16:creationId xmlns:a16="http://schemas.microsoft.com/office/drawing/2014/main" id="{17DFD4CD-78B1-4168-A7C0-6741D15276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CF94BFBF-C8E5-4115-97A9-CBB1CEB7C4F8}"/>
                  </a:ext>
                </a:extLst>
              </p:cNvPr>
              <p:cNvCxnSpPr>
                <a:stCxn id="94" idx="2"/>
                <a:endCxn id="92" idx="0"/>
              </p:cNvCxnSpPr>
              <p:nvPr/>
            </p:nvCxnSpPr>
            <p:spPr>
              <a:xfrm>
                <a:off x="1973873" y="3917215"/>
                <a:ext cx="0" cy="758513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A06F797E-7A39-4913-919C-5C9469495F54}"/>
                </a:ext>
              </a:extLst>
            </p:cNvPr>
            <p:cNvGrpSpPr/>
            <p:nvPr/>
          </p:nvGrpSpPr>
          <p:grpSpPr>
            <a:xfrm>
              <a:off x="3399632" y="2831650"/>
              <a:ext cx="1034948" cy="2929640"/>
              <a:chOff x="5375431" y="2812881"/>
              <a:chExt cx="1034948" cy="2929640"/>
            </a:xfrm>
          </p:grpSpPr>
          <p:cxnSp>
            <p:nvCxnSpPr>
              <p:cNvPr id="81" name="Connettore diritto 80">
                <a:extLst>
                  <a:ext uri="{FF2B5EF4-FFF2-40B4-BE49-F238E27FC236}">
                    <a16:creationId xmlns:a16="http://schemas.microsoft.com/office/drawing/2014/main" id="{4DAA9BD8-933C-4FF5-8D1B-C0D38A7A0461}"/>
                  </a:ext>
                </a:extLst>
              </p:cNvPr>
              <p:cNvCxnSpPr>
                <a:stCxn id="87" idx="2"/>
                <a:endCxn id="85" idx="0"/>
              </p:cNvCxnSpPr>
              <p:nvPr/>
            </p:nvCxnSpPr>
            <p:spPr>
              <a:xfrm flipH="1">
                <a:off x="6149313" y="3328803"/>
                <a:ext cx="3106" cy="1897796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uppo 81">
                <a:extLst>
                  <a:ext uri="{FF2B5EF4-FFF2-40B4-BE49-F238E27FC236}">
                    <a16:creationId xmlns:a16="http://schemas.microsoft.com/office/drawing/2014/main" id="{0C88F913-D130-4395-AFC8-E2E81EEA95BB}"/>
                  </a:ext>
                </a:extLst>
              </p:cNvPr>
              <p:cNvGrpSpPr/>
              <p:nvPr/>
            </p:nvGrpSpPr>
            <p:grpSpPr>
              <a:xfrm>
                <a:off x="5378537" y="2812881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86" name="Segnaposto contenuto 7" descr="Utente">
                  <a:extLst>
                    <a:ext uri="{FF2B5EF4-FFF2-40B4-BE49-F238E27FC236}">
                      <a16:creationId xmlns:a16="http://schemas.microsoft.com/office/drawing/2014/main" id="{CE35683A-4E04-4D7D-B0F3-EC8DBA5C52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87" name="Elemento grafico 86" descr="Monitor">
                  <a:extLst>
                    <a:ext uri="{FF2B5EF4-FFF2-40B4-BE49-F238E27FC236}">
                      <a16:creationId xmlns:a16="http://schemas.microsoft.com/office/drawing/2014/main" id="{B2400CB2-AA50-4EF4-B345-87FD99AE22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83" name="Gruppo 82">
                <a:extLst>
                  <a:ext uri="{FF2B5EF4-FFF2-40B4-BE49-F238E27FC236}">
                    <a16:creationId xmlns:a16="http://schemas.microsoft.com/office/drawing/2014/main" id="{148DCF5C-F4CF-4321-80C3-B8581FEB655A}"/>
                  </a:ext>
                </a:extLst>
              </p:cNvPr>
              <p:cNvGrpSpPr/>
              <p:nvPr/>
            </p:nvGrpSpPr>
            <p:grpSpPr>
              <a:xfrm>
                <a:off x="5375431" y="5226599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84" name="Segnaposto contenuto 7" descr="Utente">
                  <a:extLst>
                    <a:ext uri="{FF2B5EF4-FFF2-40B4-BE49-F238E27FC236}">
                      <a16:creationId xmlns:a16="http://schemas.microsoft.com/office/drawing/2014/main" id="{B0FF2257-937C-4151-B42E-0742CA578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85" name="Elemento grafico 84" descr="Monitor">
                  <a:extLst>
                    <a:ext uri="{FF2B5EF4-FFF2-40B4-BE49-F238E27FC236}">
                      <a16:creationId xmlns:a16="http://schemas.microsoft.com/office/drawing/2014/main" id="{4E2F9322-4DBD-4D60-BA8A-3261D07BF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65DD555F-7D82-4FB6-937B-8A8B8B0C42D8}"/>
                </a:ext>
              </a:extLst>
            </p:cNvPr>
            <p:cNvGrpSpPr/>
            <p:nvPr/>
          </p:nvGrpSpPr>
          <p:grpSpPr>
            <a:xfrm>
              <a:off x="2456160" y="3405305"/>
              <a:ext cx="1031842" cy="1790357"/>
              <a:chOff x="1199991" y="3401293"/>
              <a:chExt cx="1031842" cy="1790357"/>
            </a:xfrm>
          </p:grpSpPr>
          <p:grpSp>
            <p:nvGrpSpPr>
              <p:cNvPr id="74" name="Gruppo 73">
                <a:extLst>
                  <a:ext uri="{FF2B5EF4-FFF2-40B4-BE49-F238E27FC236}">
                    <a16:creationId xmlns:a16="http://schemas.microsoft.com/office/drawing/2014/main" id="{3D1AE598-AAE0-4F68-98F2-82BE7B3001CE}"/>
                  </a:ext>
                </a:extLst>
              </p:cNvPr>
              <p:cNvGrpSpPr/>
              <p:nvPr/>
            </p:nvGrpSpPr>
            <p:grpSpPr>
              <a:xfrm>
                <a:off x="1199991" y="3401293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79" name="Segnaposto contenuto 7" descr="Utente">
                  <a:extLst>
                    <a:ext uri="{FF2B5EF4-FFF2-40B4-BE49-F238E27FC236}">
                      <a16:creationId xmlns:a16="http://schemas.microsoft.com/office/drawing/2014/main" id="{B37642C3-BC4A-4849-92BD-ABCD489A56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80" name="Elemento grafico 79" descr="Monitor">
                  <a:extLst>
                    <a:ext uri="{FF2B5EF4-FFF2-40B4-BE49-F238E27FC236}">
                      <a16:creationId xmlns:a16="http://schemas.microsoft.com/office/drawing/2014/main" id="{A00CB6B4-4217-4C1F-9ABA-1C4A11D77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o 74">
                <a:extLst>
                  <a:ext uri="{FF2B5EF4-FFF2-40B4-BE49-F238E27FC236}">
                    <a16:creationId xmlns:a16="http://schemas.microsoft.com/office/drawing/2014/main" id="{5C0DBE17-CB69-48D2-AAFE-372965344CBE}"/>
                  </a:ext>
                </a:extLst>
              </p:cNvPr>
              <p:cNvGrpSpPr/>
              <p:nvPr/>
            </p:nvGrpSpPr>
            <p:grpSpPr>
              <a:xfrm>
                <a:off x="1199991" y="4675728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77" name="Segnaposto contenuto 7" descr="Utente">
                  <a:extLst>
                    <a:ext uri="{FF2B5EF4-FFF2-40B4-BE49-F238E27FC236}">
                      <a16:creationId xmlns:a16="http://schemas.microsoft.com/office/drawing/2014/main" id="{3FDAA4E1-723A-43FC-BCBA-D0425BB2B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78" name="Elemento grafico 77" descr="Monitor">
                  <a:extLst>
                    <a:ext uri="{FF2B5EF4-FFF2-40B4-BE49-F238E27FC236}">
                      <a16:creationId xmlns:a16="http://schemas.microsoft.com/office/drawing/2014/main" id="{44E4A4AB-FFA3-47EA-90C5-B97C9578B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76" name="Connettore diritto 75">
                <a:extLst>
                  <a:ext uri="{FF2B5EF4-FFF2-40B4-BE49-F238E27FC236}">
                    <a16:creationId xmlns:a16="http://schemas.microsoft.com/office/drawing/2014/main" id="{72447C1B-59FC-416C-938C-5A2235669193}"/>
                  </a:ext>
                </a:extLst>
              </p:cNvPr>
              <p:cNvCxnSpPr>
                <a:stCxn id="80" idx="2"/>
                <a:endCxn id="78" idx="0"/>
              </p:cNvCxnSpPr>
              <p:nvPr/>
            </p:nvCxnSpPr>
            <p:spPr>
              <a:xfrm>
                <a:off x="1973873" y="3917215"/>
                <a:ext cx="0" cy="758513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uppo 65">
              <a:extLst>
                <a:ext uri="{FF2B5EF4-FFF2-40B4-BE49-F238E27FC236}">
                  <a16:creationId xmlns:a16="http://schemas.microsoft.com/office/drawing/2014/main" id="{8D462CDB-F5A3-4937-B7B5-75F8E68AA927}"/>
                </a:ext>
              </a:extLst>
            </p:cNvPr>
            <p:cNvGrpSpPr/>
            <p:nvPr/>
          </p:nvGrpSpPr>
          <p:grpSpPr>
            <a:xfrm>
              <a:off x="1507614" y="2835663"/>
              <a:ext cx="1034948" cy="2929640"/>
              <a:chOff x="5375431" y="2812881"/>
              <a:chExt cx="1034948" cy="2929640"/>
            </a:xfrm>
          </p:grpSpPr>
          <p:grpSp>
            <p:nvGrpSpPr>
              <p:cNvPr id="67" name="Gruppo 66">
                <a:extLst>
                  <a:ext uri="{FF2B5EF4-FFF2-40B4-BE49-F238E27FC236}">
                    <a16:creationId xmlns:a16="http://schemas.microsoft.com/office/drawing/2014/main" id="{4B159F4C-069C-48C1-A8D0-EA7B6773AB0A}"/>
                  </a:ext>
                </a:extLst>
              </p:cNvPr>
              <p:cNvGrpSpPr/>
              <p:nvPr/>
            </p:nvGrpSpPr>
            <p:grpSpPr>
              <a:xfrm>
                <a:off x="5378537" y="2812881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72" name="Segnaposto contenuto 7" descr="Utente">
                  <a:extLst>
                    <a:ext uri="{FF2B5EF4-FFF2-40B4-BE49-F238E27FC236}">
                      <a16:creationId xmlns:a16="http://schemas.microsoft.com/office/drawing/2014/main" id="{D668DE21-92F0-4527-96C8-540C1DD99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73" name="Elemento grafico 72" descr="Monitor">
                  <a:extLst>
                    <a:ext uri="{FF2B5EF4-FFF2-40B4-BE49-F238E27FC236}">
                      <a16:creationId xmlns:a16="http://schemas.microsoft.com/office/drawing/2014/main" id="{E500A98E-B6B5-4098-BD75-0BF5CE99F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860E5821-D5BE-4AF4-9D24-3ED975491EA5}"/>
                  </a:ext>
                </a:extLst>
              </p:cNvPr>
              <p:cNvGrpSpPr/>
              <p:nvPr/>
            </p:nvGrpSpPr>
            <p:grpSpPr>
              <a:xfrm>
                <a:off x="5375431" y="5226599"/>
                <a:ext cx="1031842" cy="515922"/>
                <a:chOff x="1024128" y="4510942"/>
                <a:chExt cx="1048907" cy="524454"/>
              </a:xfrm>
              <a:solidFill>
                <a:schemeClr val="accent4">
                  <a:lumMod val="50000"/>
                </a:schemeClr>
              </a:solidFill>
            </p:grpSpPr>
            <p:pic>
              <p:nvPicPr>
                <p:cNvPr id="70" name="Segnaposto contenuto 7" descr="Utente">
                  <a:extLst>
                    <a:ext uri="{FF2B5EF4-FFF2-40B4-BE49-F238E27FC236}">
                      <a16:creationId xmlns:a16="http://schemas.microsoft.com/office/drawing/2014/main" id="{17B5C1DD-D561-4941-A579-385C9B3475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128" y="4510942"/>
                  <a:ext cx="524453" cy="524453"/>
                </a:xfrm>
                <a:prstGeom prst="rect">
                  <a:avLst/>
                </a:prstGeom>
              </p:spPr>
            </p:pic>
            <p:pic>
              <p:nvPicPr>
                <p:cNvPr id="71" name="Elemento grafico 70" descr="Monitor">
                  <a:extLst>
                    <a:ext uri="{FF2B5EF4-FFF2-40B4-BE49-F238E27FC236}">
                      <a16:creationId xmlns:a16="http://schemas.microsoft.com/office/drawing/2014/main" id="{198D580F-31AF-4A8B-BCC1-FBB1D6AC3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581" y="4510942"/>
                  <a:ext cx="524454" cy="524454"/>
                </a:xfrm>
                <a:prstGeom prst="rect">
                  <a:avLst/>
                </a:prstGeom>
              </p:spPr>
            </p:pic>
          </p:grpSp>
          <p:cxnSp>
            <p:nvCxnSpPr>
              <p:cNvPr id="69" name="Connettore diritto 68">
                <a:extLst>
                  <a:ext uri="{FF2B5EF4-FFF2-40B4-BE49-F238E27FC236}">
                    <a16:creationId xmlns:a16="http://schemas.microsoft.com/office/drawing/2014/main" id="{17D94B7C-38C9-43C8-9FDC-019740770FA5}"/>
                  </a:ext>
                </a:extLst>
              </p:cNvPr>
              <p:cNvCxnSpPr>
                <a:stCxn id="73" idx="2"/>
                <a:endCxn id="71" idx="0"/>
              </p:cNvCxnSpPr>
              <p:nvPr/>
            </p:nvCxnSpPr>
            <p:spPr>
              <a:xfrm flipH="1">
                <a:off x="6149313" y="3328803"/>
                <a:ext cx="3106" cy="1897796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egno di moltiplicazione 2">
            <a:extLst>
              <a:ext uri="{FF2B5EF4-FFF2-40B4-BE49-F238E27FC236}">
                <a16:creationId xmlns:a16="http://schemas.microsoft.com/office/drawing/2014/main" id="{35008549-514A-4FA5-A767-247C4A1B1DEE}"/>
              </a:ext>
            </a:extLst>
          </p:cNvPr>
          <p:cNvSpPr/>
          <p:nvPr/>
        </p:nvSpPr>
        <p:spPr>
          <a:xfrm>
            <a:off x="4392203" y="2690245"/>
            <a:ext cx="3049542" cy="3210468"/>
          </a:xfrm>
          <a:prstGeom prst="mathMultiply">
            <a:avLst>
              <a:gd name="adj1" fmla="val 57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BF27916-AEAB-469F-AEEE-ADFAFD80DC69}"/>
              </a:ext>
            </a:extLst>
          </p:cNvPr>
          <p:cNvCxnSpPr>
            <a:cxnSpLocks/>
            <a:stCxn id="188" idx="3"/>
            <a:endCxn id="188" idx="7"/>
          </p:cNvCxnSpPr>
          <p:nvPr/>
        </p:nvCxnSpPr>
        <p:spPr>
          <a:xfrm>
            <a:off x="4212692" y="4296468"/>
            <a:ext cx="3228756" cy="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72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84E3A-EFB5-4E71-B331-D79D69DE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it-IT"/>
              <a:t>Cold Start</a:t>
            </a:r>
            <a:endParaRPr lang="it-IT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AEDF1A-4656-4BF7-BC95-5D3B6BE76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Autofit/>
          </a:bodyPr>
          <a:lstStyle/>
          <a:p>
            <a:r>
              <a:rPr lang="en-US" sz="2800" i="1" dirty="0"/>
              <a:t>“</a:t>
            </a:r>
            <a:r>
              <a:rPr lang="en-US" sz="2800" i="1" dirty="0" err="1"/>
              <a:t>Avvio</a:t>
            </a:r>
            <a:r>
              <a:rPr lang="en-US" sz="2800" i="1" dirty="0"/>
              <a:t> a freddo”</a:t>
            </a:r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pPr algn="r"/>
            <a:r>
              <a:rPr lang="en-US" sz="4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noFill/>
                <a:latin typeface="IBM Plex Sans Condensed SemiBol" panose="020B0706050203000203" pitchFamily="34" charset="0"/>
              </a:rPr>
              <a:t>1955-1975</a:t>
            </a:r>
          </a:p>
        </p:txBody>
      </p:sp>
      <p:pic>
        <p:nvPicPr>
          <p:cNvPr id="5" name="Segnaposto contenuto 4" descr="Immagine che contiene nero&#10;&#10;Descrizione generata automaticamente">
            <a:extLst>
              <a:ext uri="{FF2B5EF4-FFF2-40B4-BE49-F238E27FC236}">
                <a16:creationId xmlns:a16="http://schemas.microsoft.com/office/drawing/2014/main" id="{67018E70-1BB0-4605-B3EB-59632EAAD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6" r="26050" b="4465"/>
          <a:stretch/>
        </p:blipFill>
        <p:spPr>
          <a:xfrm>
            <a:off x="7552265" y="1"/>
            <a:ext cx="4639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Il CONS e il CADR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934233C-D2AF-4241-B8D0-552BB389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4" y="835025"/>
            <a:ext cx="3458204" cy="5184775"/>
          </a:xfr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1F1A86-F42D-49BA-BD70-24FC174F9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143360"/>
            <a:ext cx="4815905" cy="3876439"/>
          </a:xfrm>
          <a:prstGeom prst="rect">
            <a:avLst/>
          </a:prstGeom>
          <a:effectLst/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22731C9-E0F3-4945-8A4D-090E930E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2143359"/>
            <a:ext cx="4815905" cy="387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L’esperienza utente</a:t>
            </a:r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7B4E7CBB-4A60-4AD9-9636-4AAFE8CA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Segnaposto contenuto 8">
            <a:extLst>
              <a:ext uri="{FF2B5EF4-FFF2-40B4-BE49-F238E27FC236}">
                <a16:creationId xmlns:a16="http://schemas.microsoft.com/office/drawing/2014/main" id="{E5550673-87B1-4861-A895-F557379C8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4" t="193" b="-1"/>
          <a:stretch/>
        </p:blipFill>
        <p:spPr>
          <a:xfrm>
            <a:off x="1024128" y="2294384"/>
            <a:ext cx="3121769" cy="4014976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F3B12A4E-B953-4B05-AB16-8BE08616FE6C}"/>
              </a:ext>
            </a:extLst>
          </p:cNvPr>
          <p:cNvGrpSpPr/>
          <p:nvPr/>
        </p:nvGrpSpPr>
        <p:grpSpPr>
          <a:xfrm>
            <a:off x="1748302" y="2286000"/>
            <a:ext cx="7182853" cy="3144370"/>
            <a:chOff x="1900990" y="2257808"/>
            <a:chExt cx="7182853" cy="3144370"/>
          </a:xfrm>
        </p:grpSpPr>
        <p:pic>
          <p:nvPicPr>
            <p:cNvPr id="17" name="Immagine 16" descr="Immagine che contiene elettronico, tastiera&#10;&#10;Descrizione generata automaticamente">
              <a:extLst>
                <a:ext uri="{FF2B5EF4-FFF2-40B4-BE49-F238E27FC236}">
                  <a16:creationId xmlns:a16="http://schemas.microsoft.com/office/drawing/2014/main" id="{03222AA7-33A0-4DC5-BF29-CCC02D072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362" y="2257808"/>
              <a:ext cx="4077481" cy="3058111"/>
            </a:xfrm>
            <a:prstGeom prst="rect">
              <a:avLst/>
            </a:prstGeom>
            <a:ln w="19050">
              <a:solidFill>
                <a:schemeClr val="tx2">
                  <a:lumMod val="75000"/>
                </a:schemeClr>
              </a:solidFill>
            </a:ln>
          </p:spPr>
        </p:pic>
        <p:cxnSp>
          <p:nvCxnSpPr>
            <p:cNvPr id="18" name="Connettore 2 11">
              <a:extLst>
                <a:ext uri="{FF2B5EF4-FFF2-40B4-BE49-F238E27FC236}">
                  <a16:creationId xmlns:a16="http://schemas.microsoft.com/office/drawing/2014/main" id="{17DBBA63-A0CD-4673-8517-ED59A0AAEC81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rot="10800000" flipV="1">
              <a:off x="1900990" y="3786863"/>
              <a:ext cx="3105373" cy="161531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E035BA5-A5FC-46DD-9522-CF6B3A1A80D1}"/>
              </a:ext>
            </a:extLst>
          </p:cNvPr>
          <p:cNvGrpSpPr/>
          <p:nvPr/>
        </p:nvGrpSpPr>
        <p:grpSpPr>
          <a:xfrm>
            <a:off x="2433139" y="3002477"/>
            <a:ext cx="8311061" cy="2630349"/>
            <a:chOff x="2594785" y="3240126"/>
            <a:chExt cx="8311061" cy="2630349"/>
          </a:xfrm>
        </p:grpSpPr>
        <p:pic>
          <p:nvPicPr>
            <p:cNvPr id="20" name="Immagine 19" descr="Immagine che contiene elettronico, circuito&#10;&#10;Descrizione generata automaticamente">
              <a:extLst>
                <a:ext uri="{FF2B5EF4-FFF2-40B4-BE49-F238E27FC236}">
                  <a16:creationId xmlns:a16="http://schemas.microsoft.com/office/drawing/2014/main" id="{4BAD0CF9-2199-454C-9723-A2936B67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465" y="3240126"/>
              <a:ext cx="3949381" cy="2630349"/>
            </a:xfrm>
            <a:prstGeom prst="rect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</p:pic>
        <p:cxnSp>
          <p:nvCxnSpPr>
            <p:cNvPr id="21" name="Connettore curvo 20">
              <a:extLst>
                <a:ext uri="{FF2B5EF4-FFF2-40B4-BE49-F238E27FC236}">
                  <a16:creationId xmlns:a16="http://schemas.microsoft.com/office/drawing/2014/main" id="{646C8B89-0C85-42C2-80BA-503F38BF835F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 flipV="1">
              <a:off x="2594785" y="4555300"/>
              <a:ext cx="4361680" cy="1227627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052F249-C2A5-420F-8E87-52D774F434DE}"/>
              </a:ext>
            </a:extLst>
          </p:cNvPr>
          <p:cNvGrpSpPr/>
          <p:nvPr/>
        </p:nvGrpSpPr>
        <p:grpSpPr>
          <a:xfrm>
            <a:off x="1981199" y="2362521"/>
            <a:ext cx="7436026" cy="3910263"/>
            <a:chOff x="1900988" y="2639388"/>
            <a:chExt cx="7436026" cy="3910263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E9E85356-7D82-4B19-B269-E41A9AF0D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2639388"/>
              <a:ext cx="3241014" cy="391026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cxnSp>
          <p:nvCxnSpPr>
            <p:cNvPr id="24" name="Connettore curvo 23">
              <a:extLst>
                <a:ext uri="{FF2B5EF4-FFF2-40B4-BE49-F238E27FC236}">
                  <a16:creationId xmlns:a16="http://schemas.microsoft.com/office/drawing/2014/main" id="{71E0B47C-6319-477D-A547-00177E0C382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rot="10800000" flipV="1">
              <a:off x="1900988" y="4594520"/>
              <a:ext cx="4195013" cy="687484"/>
            </a:xfrm>
            <a:prstGeom prst="curvedConnector3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1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La ‘</a:t>
            </a:r>
            <a:r>
              <a:rPr lang="it-IT" cap="none" dirty="0" err="1"/>
              <a:t>Tagged</a:t>
            </a:r>
            <a:r>
              <a:rPr lang="it-IT" cap="none" dirty="0"/>
              <a:t> Architecture’</a:t>
            </a:r>
          </a:p>
        </p:txBody>
      </p:sp>
      <p:pic>
        <p:nvPicPr>
          <p:cNvPr id="6" name="Segnaposto contenuto 5" descr="Immagine che contiene testo, lavagna, segnale&#10;&#10;Descrizione generata automaticamente">
            <a:extLst>
              <a:ext uri="{FF2B5EF4-FFF2-40B4-BE49-F238E27FC236}">
                <a16:creationId xmlns:a16="http://schemas.microsoft.com/office/drawing/2014/main" id="{90085FAB-8F4D-40FD-9D21-A2A365FD7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67" y="2286000"/>
            <a:ext cx="6875203" cy="4022725"/>
          </a:xfr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EED0C1B-17BA-47C0-A04C-51B11217A45B}"/>
              </a:ext>
            </a:extLst>
          </p:cNvPr>
          <p:cNvSpPr/>
          <p:nvPr/>
        </p:nvSpPr>
        <p:spPr>
          <a:xfrm>
            <a:off x="6858000" y="3429000"/>
            <a:ext cx="1091821" cy="325638"/>
          </a:xfrm>
          <a:prstGeom prst="rect">
            <a:avLst/>
          </a:prstGeom>
          <a:solidFill>
            <a:schemeClr val="accent6">
              <a:lumMod val="60000"/>
              <a:lumOff val="40000"/>
              <a:alpha val="14902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061D10E-BD53-4E24-BFDF-226240584A99}"/>
              </a:ext>
            </a:extLst>
          </p:cNvPr>
          <p:cNvSpPr/>
          <p:nvPr/>
        </p:nvSpPr>
        <p:spPr>
          <a:xfrm>
            <a:off x="6858000" y="4005618"/>
            <a:ext cx="1221475" cy="607325"/>
          </a:xfrm>
          <a:prstGeom prst="rect">
            <a:avLst/>
          </a:prstGeom>
          <a:solidFill>
            <a:schemeClr val="accent3">
              <a:lumMod val="50000"/>
              <a:alpha val="14902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La ‘</a:t>
            </a:r>
            <a:r>
              <a:rPr lang="it-IT" cap="none" dirty="0" err="1"/>
              <a:t>Tagged</a:t>
            </a:r>
            <a:r>
              <a:rPr lang="it-IT" cap="none" dirty="0"/>
              <a:t> Architecture’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883DCB-3187-48EC-8470-08AC1951B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56" y="2084832"/>
            <a:ext cx="4591287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14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cap="none"/>
              <a:t>Le LM commerciali</a:t>
            </a:r>
            <a:endParaRPr lang="it-IT" cap="none" dirty="0"/>
          </a:p>
        </p:txBody>
      </p:sp>
      <p:pic>
        <p:nvPicPr>
          <p:cNvPr id="6" name="Immagine 5" descr="Immagine che contiene computer, sedendo, tavolo, bianco&#10;&#10;Descrizione generata automaticamente">
            <a:extLst>
              <a:ext uri="{FF2B5EF4-FFF2-40B4-BE49-F238E27FC236}">
                <a16:creationId xmlns:a16="http://schemas.microsoft.com/office/drawing/2014/main" id="{70C9D17B-57A3-4519-BFC2-FA62EBE70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61" y="2084831"/>
            <a:ext cx="5991477" cy="3901117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1F965C61-4C5F-44A1-A94D-8C4863E8ED35}"/>
              </a:ext>
            </a:extLst>
          </p:cNvPr>
          <p:cNvGrpSpPr/>
          <p:nvPr/>
        </p:nvGrpSpPr>
        <p:grpSpPr>
          <a:xfrm>
            <a:off x="2089381" y="2084831"/>
            <a:ext cx="7917545" cy="3901119"/>
            <a:chOff x="1735033" y="2090481"/>
            <a:chExt cx="7917545" cy="3901119"/>
          </a:xfrm>
        </p:grpSpPr>
        <p:pic>
          <p:nvPicPr>
            <p:cNvPr id="4" name="Immagine 3" descr="Immagine che contiene interni, sedendo, bianco, computer&#10;&#10;Descrizione generata automaticamente">
              <a:extLst>
                <a:ext uri="{FF2B5EF4-FFF2-40B4-BE49-F238E27FC236}">
                  <a16:creationId xmlns:a16="http://schemas.microsoft.com/office/drawing/2014/main" id="{3015152B-6F58-4AEE-835A-8A77B97C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740" y="2090481"/>
              <a:ext cx="2925838" cy="3901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8" name="Immagine 7" descr="Immagine che contiene screenshot, testo&#10;&#10;Descrizione generata automaticamente">
              <a:extLst>
                <a:ext uri="{FF2B5EF4-FFF2-40B4-BE49-F238E27FC236}">
                  <a16:creationId xmlns:a16="http://schemas.microsoft.com/office/drawing/2014/main" id="{EAA17458-6BCB-41CC-9455-4AD2E1247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5033" y="2090482"/>
              <a:ext cx="4991707" cy="39011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20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La fine di un’era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7549AA-03FD-4054-B726-BF3F610D4724}"/>
              </a:ext>
            </a:extLst>
          </p:cNvPr>
          <p:cNvSpPr txBox="1"/>
          <p:nvPr/>
        </p:nvSpPr>
        <p:spPr>
          <a:xfrm>
            <a:off x="5211792" y="2358522"/>
            <a:ext cx="1942231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23900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2E8E83D-724B-4729-95F0-D16EF33F7DE5}"/>
              </a:ext>
            </a:extLst>
          </p:cNvPr>
          <p:cNvGrpSpPr/>
          <p:nvPr/>
        </p:nvGrpSpPr>
        <p:grpSpPr>
          <a:xfrm>
            <a:off x="1231168" y="2575353"/>
            <a:ext cx="9729664" cy="3376066"/>
            <a:chOff x="1231168" y="2666516"/>
            <a:chExt cx="9729664" cy="3376066"/>
          </a:xfrm>
        </p:grpSpPr>
        <p:pic>
          <p:nvPicPr>
            <p:cNvPr id="7" name="Immagine 6" descr="Immagine che contiene monitor, computer, metro, sedendo&#10;&#10;Descrizione generata automaticamente">
              <a:extLst>
                <a:ext uri="{FF2B5EF4-FFF2-40B4-BE49-F238E27FC236}">
                  <a16:creationId xmlns:a16="http://schemas.microsoft.com/office/drawing/2014/main" id="{84B0479E-A3B8-488A-8B2E-473822575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1" t="4772" r="6865" b="4274"/>
            <a:stretch/>
          </p:blipFill>
          <p:spPr>
            <a:xfrm>
              <a:off x="7812050" y="2666516"/>
              <a:ext cx="3148782" cy="3336603"/>
            </a:xfrm>
            <a:prstGeom prst="rect">
              <a:avLst/>
            </a:prstGeom>
          </p:spPr>
        </p:pic>
        <p:pic>
          <p:nvPicPr>
            <p:cNvPr id="10" name="Segnaposto contenuto 4" descr="Immagine che contiene remoto, tavolo, interni, cane&#10;&#10;Descrizione generata automaticamente">
              <a:extLst>
                <a:ext uri="{FF2B5EF4-FFF2-40B4-BE49-F238E27FC236}">
                  <a16:creationId xmlns:a16="http://schemas.microsoft.com/office/drawing/2014/main" id="{73F54256-04DF-44F9-B86B-8561A6E6A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168" y="2705980"/>
              <a:ext cx="3322597" cy="3336602"/>
            </a:xfrm>
            <a:prstGeom prst="rect">
              <a:avLst/>
            </a:prstGeom>
          </p:spPr>
        </p:pic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66286AD-0116-42D8-9F54-F2B59ED0154B}"/>
              </a:ext>
            </a:extLst>
          </p:cNvPr>
          <p:cNvSpPr txBox="1"/>
          <p:nvPr/>
        </p:nvSpPr>
        <p:spPr>
          <a:xfrm>
            <a:off x="1231167" y="2952118"/>
            <a:ext cx="33225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 err="1">
                <a:solidFill>
                  <a:schemeClr val="accent2">
                    <a:lumMod val="75000"/>
                  </a:schemeClr>
                </a:solidFill>
                <a:latin typeface="IBM Plex Sans SemiBold" panose="020B0703050203000203" pitchFamily="34" charset="0"/>
              </a:rPr>
              <a:t>Symbolics</a:t>
            </a:r>
            <a:r>
              <a:rPr lang="it-IT" sz="2400" i="1" dirty="0">
                <a:solidFill>
                  <a:schemeClr val="accent2">
                    <a:lumMod val="75000"/>
                  </a:schemeClr>
                </a:solidFill>
                <a:latin typeface="IBM Plex Sans SemiBold" panose="020B0703050203000203" pitchFamily="34" charset="0"/>
              </a:rPr>
              <a:t> Ivory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DABECF-2BB5-4B29-9EBF-29C7B7F43A79}"/>
              </a:ext>
            </a:extLst>
          </p:cNvPr>
          <p:cNvSpPr txBox="1"/>
          <p:nvPr/>
        </p:nvSpPr>
        <p:spPr>
          <a:xfrm>
            <a:off x="7812050" y="2952117"/>
            <a:ext cx="31487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IBM Plex Sans SemiBold" panose="020B0703050203000203" pitchFamily="34" charset="0"/>
              </a:rPr>
              <a:t>DEC Alpha</a:t>
            </a:r>
          </a:p>
        </p:txBody>
      </p:sp>
      <p:grpSp>
        <p:nvGrpSpPr>
          <p:cNvPr id="18" name="Elemento grafico 16" descr="Processore">
            <a:extLst>
              <a:ext uri="{FF2B5EF4-FFF2-40B4-BE49-F238E27FC236}">
                <a16:creationId xmlns:a16="http://schemas.microsoft.com/office/drawing/2014/main" id="{73E3D737-4068-43DB-B3FC-9D713915E1EF}"/>
              </a:ext>
            </a:extLst>
          </p:cNvPr>
          <p:cNvGrpSpPr/>
          <p:nvPr/>
        </p:nvGrpSpPr>
        <p:grpSpPr>
          <a:xfrm>
            <a:off x="7279558" y="4243653"/>
            <a:ext cx="2173250" cy="2173250"/>
            <a:chOff x="7279558" y="4243653"/>
            <a:chExt cx="2173250" cy="2173250"/>
          </a:xfrm>
          <a:solidFill>
            <a:schemeClr val="accent1">
              <a:lumMod val="50000"/>
            </a:schemeClr>
          </a:solidFill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B06E9242-3C2C-4E8C-B820-4B14CA1BB831}"/>
                </a:ext>
              </a:extLst>
            </p:cNvPr>
            <p:cNvSpPr/>
            <p:nvPr/>
          </p:nvSpPr>
          <p:spPr>
            <a:xfrm>
              <a:off x="7505938" y="5013345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F0941B1A-6CDB-4C64-8F72-38F9CF84B9B1}"/>
                </a:ext>
              </a:extLst>
            </p:cNvPr>
            <p:cNvSpPr/>
            <p:nvPr/>
          </p:nvSpPr>
          <p:spPr>
            <a:xfrm>
              <a:off x="7505938" y="4832241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78DF3821-EA3F-4E64-B7D5-D7A5E71F34D4}"/>
                </a:ext>
              </a:extLst>
            </p:cNvPr>
            <p:cNvSpPr/>
            <p:nvPr/>
          </p:nvSpPr>
          <p:spPr>
            <a:xfrm>
              <a:off x="7505938" y="5194449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BA216AA0-51E7-4D75-9A10-522E88370B1C}"/>
                </a:ext>
              </a:extLst>
            </p:cNvPr>
            <p:cNvSpPr/>
            <p:nvPr/>
          </p:nvSpPr>
          <p:spPr>
            <a:xfrm>
              <a:off x="7505938" y="5737762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DF24AB9F-7DC6-4E8B-8918-9F1EEC9C29F7}"/>
                </a:ext>
              </a:extLst>
            </p:cNvPr>
            <p:cNvSpPr/>
            <p:nvPr/>
          </p:nvSpPr>
          <p:spPr>
            <a:xfrm>
              <a:off x="7505938" y="5556658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06209B8C-0685-4593-A488-25D77C72ABF4}"/>
                </a:ext>
              </a:extLst>
            </p:cNvPr>
            <p:cNvSpPr/>
            <p:nvPr/>
          </p:nvSpPr>
          <p:spPr>
            <a:xfrm>
              <a:off x="7505938" y="5375554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F996BEA0-964D-4E2D-A3EB-D12C6D5CD9A2}"/>
                </a:ext>
              </a:extLst>
            </p:cNvPr>
            <p:cNvSpPr/>
            <p:nvPr/>
          </p:nvSpPr>
          <p:spPr>
            <a:xfrm>
              <a:off x="9067961" y="5556658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82455E48-3C5C-4FB7-90DE-BD30F505D627}"/>
                </a:ext>
              </a:extLst>
            </p:cNvPr>
            <p:cNvSpPr/>
            <p:nvPr/>
          </p:nvSpPr>
          <p:spPr>
            <a:xfrm>
              <a:off x="9067961" y="5737762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C9FC5D39-3CC6-48AF-B579-BE763409AF24}"/>
                </a:ext>
              </a:extLst>
            </p:cNvPr>
            <p:cNvSpPr/>
            <p:nvPr/>
          </p:nvSpPr>
          <p:spPr>
            <a:xfrm>
              <a:off x="9067961" y="5375554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D041DFD0-32EB-407E-8A34-54039D3B9AD9}"/>
                </a:ext>
              </a:extLst>
            </p:cNvPr>
            <p:cNvSpPr/>
            <p:nvPr/>
          </p:nvSpPr>
          <p:spPr>
            <a:xfrm>
              <a:off x="9067961" y="4832241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E7A5E1DA-1A55-48C8-884B-B13265CF344A}"/>
                </a:ext>
              </a:extLst>
            </p:cNvPr>
            <p:cNvSpPr/>
            <p:nvPr/>
          </p:nvSpPr>
          <p:spPr>
            <a:xfrm>
              <a:off x="9067961" y="5194449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2CA2CAC9-A963-44D4-9EA0-C118D327DCF4}"/>
                </a:ext>
              </a:extLst>
            </p:cNvPr>
            <p:cNvSpPr/>
            <p:nvPr/>
          </p:nvSpPr>
          <p:spPr>
            <a:xfrm>
              <a:off x="9067961" y="5013345"/>
              <a:ext cx="158466" cy="90552"/>
            </a:xfrm>
            <a:custGeom>
              <a:avLst/>
              <a:gdLst>
                <a:gd name="connsiteX0" fmla="*/ 0 w 158466"/>
                <a:gd name="connsiteY0" fmla="*/ 0 h 90552"/>
                <a:gd name="connsiteX1" fmla="*/ 158466 w 158466"/>
                <a:gd name="connsiteY1" fmla="*/ 0 h 90552"/>
                <a:gd name="connsiteX2" fmla="*/ 158466 w 158466"/>
                <a:gd name="connsiteY2" fmla="*/ 90552 h 90552"/>
                <a:gd name="connsiteX3" fmla="*/ 0 w 158466"/>
                <a:gd name="connsiteY3" fmla="*/ 90552 h 9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66" h="90552">
                  <a:moveTo>
                    <a:pt x="0" y="0"/>
                  </a:moveTo>
                  <a:lnTo>
                    <a:pt x="158466" y="0"/>
                  </a:lnTo>
                  <a:lnTo>
                    <a:pt x="158466" y="90552"/>
                  </a:lnTo>
                  <a:lnTo>
                    <a:pt x="0" y="90552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AD9984FD-0DF8-49DE-BAD6-6DCA6EF1B323}"/>
                </a:ext>
              </a:extLst>
            </p:cNvPr>
            <p:cNvSpPr/>
            <p:nvPr/>
          </p:nvSpPr>
          <p:spPr>
            <a:xfrm>
              <a:off x="8411459" y="4470033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37904E0A-06F2-493A-A688-DA43100A9F74}"/>
                </a:ext>
              </a:extLst>
            </p:cNvPr>
            <p:cNvSpPr/>
            <p:nvPr/>
          </p:nvSpPr>
          <p:spPr>
            <a:xfrm>
              <a:off x="8773667" y="4470033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3BC90AC3-CCF1-4014-B792-CB26696D6034}"/>
                </a:ext>
              </a:extLst>
            </p:cNvPr>
            <p:cNvSpPr/>
            <p:nvPr/>
          </p:nvSpPr>
          <p:spPr>
            <a:xfrm>
              <a:off x="8592563" y="4470033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BCC888E3-E1D3-4ECE-8BD6-5C8A747ED7D9}"/>
                </a:ext>
              </a:extLst>
            </p:cNvPr>
            <p:cNvSpPr/>
            <p:nvPr/>
          </p:nvSpPr>
          <p:spPr>
            <a:xfrm>
              <a:off x="8230354" y="4470033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2006FBA3-0DE8-4657-90C3-B55E568E4654}"/>
                </a:ext>
              </a:extLst>
            </p:cNvPr>
            <p:cNvSpPr/>
            <p:nvPr/>
          </p:nvSpPr>
          <p:spPr>
            <a:xfrm>
              <a:off x="7868146" y="4470033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24FA2FFD-5278-4719-A785-E625CEBC8F2A}"/>
                </a:ext>
              </a:extLst>
            </p:cNvPr>
            <p:cNvSpPr/>
            <p:nvPr/>
          </p:nvSpPr>
          <p:spPr>
            <a:xfrm>
              <a:off x="8049250" y="4470033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3911F7A8-4705-4BD6-A18C-4942DCE9492D}"/>
                </a:ext>
              </a:extLst>
            </p:cNvPr>
            <p:cNvSpPr/>
            <p:nvPr/>
          </p:nvSpPr>
          <p:spPr>
            <a:xfrm>
              <a:off x="8049250" y="6032056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E8AB594D-FA98-444E-8027-823B8A78D8A4}"/>
                </a:ext>
              </a:extLst>
            </p:cNvPr>
            <p:cNvSpPr/>
            <p:nvPr/>
          </p:nvSpPr>
          <p:spPr>
            <a:xfrm>
              <a:off x="7868146" y="6032056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872C77B0-33F2-4C6F-AD7F-1C9782D95262}"/>
                </a:ext>
              </a:extLst>
            </p:cNvPr>
            <p:cNvSpPr/>
            <p:nvPr/>
          </p:nvSpPr>
          <p:spPr>
            <a:xfrm>
              <a:off x="8230354" y="6032056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9D5BFA9C-8113-4B72-A8F4-B6585AA26594}"/>
                </a:ext>
              </a:extLst>
            </p:cNvPr>
            <p:cNvSpPr/>
            <p:nvPr/>
          </p:nvSpPr>
          <p:spPr>
            <a:xfrm>
              <a:off x="8411459" y="6032056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6BB15060-97B4-40AA-8B7D-597A643CF1E4}"/>
                </a:ext>
              </a:extLst>
            </p:cNvPr>
            <p:cNvSpPr/>
            <p:nvPr/>
          </p:nvSpPr>
          <p:spPr>
            <a:xfrm>
              <a:off x="8592563" y="6032056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C949F59D-CBE1-4A2A-A1D2-3E7E599A03A8}"/>
                </a:ext>
              </a:extLst>
            </p:cNvPr>
            <p:cNvSpPr/>
            <p:nvPr/>
          </p:nvSpPr>
          <p:spPr>
            <a:xfrm>
              <a:off x="8773667" y="6032056"/>
              <a:ext cx="90552" cy="158466"/>
            </a:xfrm>
            <a:custGeom>
              <a:avLst/>
              <a:gdLst>
                <a:gd name="connsiteX0" fmla="*/ 0 w 90552"/>
                <a:gd name="connsiteY0" fmla="*/ 0 h 158466"/>
                <a:gd name="connsiteX1" fmla="*/ 90552 w 90552"/>
                <a:gd name="connsiteY1" fmla="*/ 0 h 158466"/>
                <a:gd name="connsiteX2" fmla="*/ 90552 w 90552"/>
                <a:gd name="connsiteY2" fmla="*/ 158466 h 158466"/>
                <a:gd name="connsiteX3" fmla="*/ 0 w 90552"/>
                <a:gd name="connsiteY3" fmla="*/ 158466 h 1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2" h="158466">
                  <a:moveTo>
                    <a:pt x="0" y="0"/>
                  </a:moveTo>
                  <a:lnTo>
                    <a:pt x="90552" y="0"/>
                  </a:lnTo>
                  <a:lnTo>
                    <a:pt x="90552" y="158466"/>
                  </a:lnTo>
                  <a:lnTo>
                    <a:pt x="0" y="158466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3CB2784-9C4C-46B0-B729-BEAF29914494}"/>
                </a:ext>
              </a:extLst>
            </p:cNvPr>
            <p:cNvSpPr/>
            <p:nvPr/>
          </p:nvSpPr>
          <p:spPr>
            <a:xfrm>
              <a:off x="8071888" y="5035983"/>
              <a:ext cx="588588" cy="588588"/>
            </a:xfrm>
            <a:custGeom>
              <a:avLst/>
              <a:gdLst>
                <a:gd name="connsiteX0" fmla="*/ 0 w 588588"/>
                <a:gd name="connsiteY0" fmla="*/ 0 h 588588"/>
                <a:gd name="connsiteX1" fmla="*/ 588589 w 588588"/>
                <a:gd name="connsiteY1" fmla="*/ 0 h 588588"/>
                <a:gd name="connsiteX2" fmla="*/ 588589 w 588588"/>
                <a:gd name="connsiteY2" fmla="*/ 588589 h 588588"/>
                <a:gd name="connsiteX3" fmla="*/ 0 w 588588"/>
                <a:gd name="connsiteY3" fmla="*/ 588589 h 58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588" h="588588">
                  <a:moveTo>
                    <a:pt x="0" y="0"/>
                  </a:moveTo>
                  <a:lnTo>
                    <a:pt x="588589" y="0"/>
                  </a:lnTo>
                  <a:lnTo>
                    <a:pt x="588589" y="588589"/>
                  </a:lnTo>
                  <a:lnTo>
                    <a:pt x="0" y="588589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it-IT" b="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VLM</a:t>
              </a:r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6241EE63-E5A9-4224-B8BB-BD5EB80F026F}"/>
                </a:ext>
              </a:extLst>
            </p:cNvPr>
            <p:cNvSpPr/>
            <p:nvPr/>
          </p:nvSpPr>
          <p:spPr>
            <a:xfrm>
              <a:off x="7754956" y="4719051"/>
              <a:ext cx="1222453" cy="1222453"/>
            </a:xfrm>
            <a:custGeom>
              <a:avLst/>
              <a:gdLst>
                <a:gd name="connsiteX0" fmla="*/ 1131901 w 1222453"/>
                <a:gd name="connsiteY0" fmla="*/ 0 h 1222453"/>
                <a:gd name="connsiteX1" fmla="*/ 90552 w 1222453"/>
                <a:gd name="connsiteY1" fmla="*/ 0 h 1222453"/>
                <a:gd name="connsiteX2" fmla="*/ 0 w 1222453"/>
                <a:gd name="connsiteY2" fmla="*/ 90552 h 1222453"/>
                <a:gd name="connsiteX3" fmla="*/ 0 w 1222453"/>
                <a:gd name="connsiteY3" fmla="*/ 1131901 h 1222453"/>
                <a:gd name="connsiteX4" fmla="*/ 90552 w 1222453"/>
                <a:gd name="connsiteY4" fmla="*/ 1222453 h 1222453"/>
                <a:gd name="connsiteX5" fmla="*/ 1131901 w 1222453"/>
                <a:gd name="connsiteY5" fmla="*/ 1222453 h 1222453"/>
                <a:gd name="connsiteX6" fmla="*/ 1222453 w 1222453"/>
                <a:gd name="connsiteY6" fmla="*/ 1131901 h 1222453"/>
                <a:gd name="connsiteX7" fmla="*/ 1222453 w 1222453"/>
                <a:gd name="connsiteY7" fmla="*/ 90552 h 1222453"/>
                <a:gd name="connsiteX8" fmla="*/ 1131901 w 1222453"/>
                <a:gd name="connsiteY8" fmla="*/ 0 h 1222453"/>
                <a:gd name="connsiteX9" fmla="*/ 996073 w 1222453"/>
                <a:gd name="connsiteY9" fmla="*/ 996073 h 1222453"/>
                <a:gd name="connsiteX10" fmla="*/ 226380 w 1222453"/>
                <a:gd name="connsiteY10" fmla="*/ 996073 h 1222453"/>
                <a:gd name="connsiteX11" fmla="*/ 226380 w 1222453"/>
                <a:gd name="connsiteY11" fmla="*/ 226380 h 1222453"/>
                <a:gd name="connsiteX12" fmla="*/ 996073 w 1222453"/>
                <a:gd name="connsiteY12" fmla="*/ 226380 h 122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22453" h="1222453">
                  <a:moveTo>
                    <a:pt x="1131901" y="0"/>
                  </a:moveTo>
                  <a:lnTo>
                    <a:pt x="90552" y="0"/>
                  </a:lnTo>
                  <a:cubicBezTo>
                    <a:pt x="40542" y="0"/>
                    <a:pt x="0" y="40542"/>
                    <a:pt x="0" y="90552"/>
                  </a:cubicBezTo>
                  <a:lnTo>
                    <a:pt x="0" y="1131901"/>
                  </a:lnTo>
                  <a:cubicBezTo>
                    <a:pt x="0" y="1181911"/>
                    <a:pt x="40542" y="1222453"/>
                    <a:pt x="90552" y="1222453"/>
                  </a:cubicBezTo>
                  <a:lnTo>
                    <a:pt x="1131901" y="1222453"/>
                  </a:lnTo>
                  <a:cubicBezTo>
                    <a:pt x="1181911" y="1222453"/>
                    <a:pt x="1222453" y="1181911"/>
                    <a:pt x="1222453" y="1131901"/>
                  </a:cubicBezTo>
                  <a:lnTo>
                    <a:pt x="1222453" y="90552"/>
                  </a:lnTo>
                  <a:cubicBezTo>
                    <a:pt x="1222453" y="40542"/>
                    <a:pt x="1181911" y="0"/>
                    <a:pt x="1131901" y="0"/>
                  </a:cubicBezTo>
                  <a:close/>
                  <a:moveTo>
                    <a:pt x="996073" y="996073"/>
                  </a:moveTo>
                  <a:lnTo>
                    <a:pt x="226380" y="996073"/>
                  </a:lnTo>
                  <a:lnTo>
                    <a:pt x="226380" y="226380"/>
                  </a:lnTo>
                  <a:lnTo>
                    <a:pt x="996073" y="226380"/>
                  </a:lnTo>
                  <a:close/>
                </a:path>
              </a:pathLst>
            </a:custGeom>
            <a:grpFill/>
            <a:ln w="2262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0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llout: freccia a destra 18">
            <a:extLst>
              <a:ext uri="{FF2B5EF4-FFF2-40B4-BE49-F238E27FC236}">
                <a16:creationId xmlns:a16="http://schemas.microsoft.com/office/drawing/2014/main" id="{57B9CB9E-4A50-4096-9F48-97FBA4D3A93E}"/>
              </a:ext>
            </a:extLst>
          </p:cNvPr>
          <p:cNvSpPr/>
          <p:nvPr/>
        </p:nvSpPr>
        <p:spPr>
          <a:xfrm>
            <a:off x="1689676" y="2598867"/>
            <a:ext cx="4641063" cy="3397626"/>
          </a:xfrm>
          <a:prstGeom prst="rightArrowCallout">
            <a:avLst>
              <a:gd name="adj1" fmla="val 16164"/>
              <a:gd name="adj2" fmla="val 13753"/>
              <a:gd name="adj3" fmla="val 14154"/>
              <a:gd name="adj4" fmla="val 7821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cap="none" dirty="0"/>
              <a:t>Incomprensioni</a:t>
            </a:r>
          </a:p>
        </p:txBody>
      </p:sp>
      <p:pic>
        <p:nvPicPr>
          <p:cNvPr id="8" name="Immagine 7" descr="Immagine che contiene sedendo, stella, arancia, scuro&#10;&#10;Descrizione generata automaticamente">
            <a:extLst>
              <a:ext uri="{FF2B5EF4-FFF2-40B4-BE49-F238E27FC236}">
                <a16:creationId xmlns:a16="http://schemas.microsoft.com/office/drawing/2014/main" id="{E3D732E6-4DC5-4781-80F5-AFC70DC1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55" y="2783686"/>
            <a:ext cx="3172326" cy="30279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3A716C7B-DAFB-4C29-8C29-C124FCAA4207}"/>
              </a:ext>
            </a:extLst>
          </p:cNvPr>
          <p:cNvGrpSpPr/>
          <p:nvPr/>
        </p:nvGrpSpPr>
        <p:grpSpPr>
          <a:xfrm>
            <a:off x="6330814" y="2598867"/>
            <a:ext cx="4171510" cy="3397626"/>
            <a:chOff x="7441448" y="2951452"/>
            <a:chExt cx="3302752" cy="2690037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E49D589B-05DE-44A6-9A4C-1AB01562300A}"/>
                </a:ext>
              </a:extLst>
            </p:cNvPr>
            <p:cNvGrpSpPr/>
            <p:nvPr/>
          </p:nvGrpSpPr>
          <p:grpSpPr>
            <a:xfrm>
              <a:off x="7441448" y="2951452"/>
              <a:ext cx="3302752" cy="2690037"/>
              <a:chOff x="7444197" y="3157870"/>
              <a:chExt cx="3302752" cy="2690037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EEDC5984-9428-48E7-8435-4AFAAFDA0685}"/>
                  </a:ext>
                </a:extLst>
              </p:cNvPr>
              <p:cNvSpPr/>
              <p:nvPr/>
            </p:nvSpPr>
            <p:spPr>
              <a:xfrm>
                <a:off x="7444197" y="3157870"/>
                <a:ext cx="3302752" cy="26900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it-IT" sz="3200" dirty="0">
                  <a:cs typeface="Levenim MT" panose="020B0604020202020204" pitchFamily="2" charset="-79"/>
                </a:endParaRPr>
              </a:p>
            </p:txBody>
          </p:sp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C6816A1B-AC35-45E3-B3D6-EED8E680E0F2}"/>
                  </a:ext>
                </a:extLst>
              </p:cNvPr>
              <p:cNvGrpSpPr/>
              <p:nvPr/>
            </p:nvGrpSpPr>
            <p:grpSpPr>
              <a:xfrm>
                <a:off x="7689283" y="4212825"/>
                <a:ext cx="2816462" cy="1334627"/>
                <a:chOff x="7670267" y="4174515"/>
                <a:chExt cx="2816462" cy="1334627"/>
              </a:xfrm>
              <a:grpFill/>
            </p:grpSpPr>
            <p:pic>
              <p:nvPicPr>
                <p:cNvPr id="16" name="Elemento grafico 15" descr="Server">
                  <a:extLst>
                    <a:ext uri="{FF2B5EF4-FFF2-40B4-BE49-F238E27FC236}">
                      <a16:creationId xmlns:a16="http://schemas.microsoft.com/office/drawing/2014/main" id="{81EA57FF-181A-487A-B2C5-B4D4E77E48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2102" y="4174515"/>
                  <a:ext cx="1334627" cy="1334627"/>
                </a:xfrm>
                <a:prstGeom prst="rect">
                  <a:avLst/>
                </a:prstGeom>
              </p:spPr>
            </p:pic>
            <p:pic>
              <p:nvPicPr>
                <p:cNvPr id="17" name="Elemento grafico 16" descr="Processore">
                  <a:extLst>
                    <a:ext uri="{FF2B5EF4-FFF2-40B4-BE49-F238E27FC236}">
                      <a16:creationId xmlns:a16="http://schemas.microsoft.com/office/drawing/2014/main" id="{E7069F82-A0C9-42C3-B4F3-0E6E66004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0267" y="4174515"/>
                  <a:ext cx="1334626" cy="133462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Immagine 11" descr="Immagine che contiene serviziodatavola, piatto&#10;&#10;Descrizione generata automaticamente">
              <a:extLst>
                <a:ext uri="{FF2B5EF4-FFF2-40B4-BE49-F238E27FC236}">
                  <a16:creationId xmlns:a16="http://schemas.microsoft.com/office/drawing/2014/main" id="{989F0C4F-2BB7-4806-BE45-8FABB9C38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025" y="4583314"/>
              <a:ext cx="261644" cy="180811"/>
            </a:xfrm>
            <a:prstGeom prst="roundRect">
              <a:avLst>
                <a:gd name="adj" fmla="val 18902"/>
              </a:avLst>
            </a:prstGeom>
            <a:noFill/>
            <a:ln>
              <a:noFill/>
            </a:ln>
            <a:effectLst/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B5B77AF2-93C3-4E30-B4F0-791197031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448" y="3042078"/>
              <a:ext cx="3302752" cy="886850"/>
            </a:xfrm>
            <a:prstGeom prst="rect">
              <a:avLst/>
            </a:prstGeom>
          </p:spPr>
        </p:pic>
      </p:grpSp>
      <p:sp>
        <p:nvSpPr>
          <p:cNvPr id="3" name="Sole 2">
            <a:extLst>
              <a:ext uri="{FF2B5EF4-FFF2-40B4-BE49-F238E27FC236}">
                <a16:creationId xmlns:a16="http://schemas.microsoft.com/office/drawing/2014/main" id="{35C6685D-AA51-44A8-BF97-C903571139D1}"/>
              </a:ext>
            </a:extLst>
          </p:cNvPr>
          <p:cNvSpPr/>
          <p:nvPr/>
        </p:nvSpPr>
        <p:spPr>
          <a:xfrm rot="1114431">
            <a:off x="9104502" y="3730745"/>
            <a:ext cx="1233496" cy="1233496"/>
          </a:xfrm>
          <a:prstGeom prst="sun">
            <a:avLst>
              <a:gd name="adj" fmla="val 22126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5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Successi e casi d’uso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ED0523-10D2-47D9-9D19-2541969754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F1A6848-1D79-4020-9374-BF1C6A70FA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buFontTx/>
              <a:buChar char="-"/>
            </a:pPr>
            <a:r>
              <a:rPr lang="it-IT" sz="2400" dirty="0"/>
              <a:t> Expert Systems (KEE)</a:t>
            </a:r>
          </a:p>
          <a:p>
            <a:pPr>
              <a:buFontTx/>
              <a:buChar char="-"/>
            </a:pPr>
            <a:r>
              <a:rPr lang="it-IT" sz="2400" dirty="0"/>
              <a:t> Grafica Avanzata (Scope, Leonardo)</a:t>
            </a:r>
          </a:p>
          <a:p>
            <a:pPr>
              <a:buFontTx/>
              <a:buChar char="-"/>
            </a:pPr>
            <a:r>
              <a:rPr lang="it-IT" sz="2400" dirty="0"/>
              <a:t> Database Avanzati (Statice)</a:t>
            </a:r>
          </a:p>
          <a:p>
            <a:pPr>
              <a:buFontTx/>
              <a:buChar char="-"/>
            </a:pPr>
            <a:r>
              <a:rPr lang="it-IT" sz="2400" dirty="0"/>
              <a:t> Matematica (</a:t>
            </a:r>
            <a:r>
              <a:rPr lang="it-IT" sz="2400" dirty="0" err="1"/>
              <a:t>Macsyma</a:t>
            </a:r>
            <a:r>
              <a:rPr lang="it-IT" sz="2400" dirty="0"/>
              <a:t>)</a:t>
            </a:r>
          </a:p>
          <a:p>
            <a:pPr>
              <a:buFontTx/>
              <a:buChar char="-"/>
            </a:pPr>
            <a:r>
              <a:rPr lang="it-IT" sz="2400" dirty="0"/>
              <a:t> Reti Neurali (Plexi)</a:t>
            </a:r>
          </a:p>
          <a:p>
            <a:pPr>
              <a:buFontTx/>
              <a:buChar char="-"/>
            </a:pPr>
            <a:r>
              <a:rPr lang="it-IT" sz="2400" dirty="0"/>
              <a:t> Intelligenza Artificiale Simbolica</a:t>
            </a:r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A716C7B-DAFB-4C29-8C29-C124FCAA4207}"/>
              </a:ext>
            </a:extLst>
          </p:cNvPr>
          <p:cNvGrpSpPr/>
          <p:nvPr/>
        </p:nvGrpSpPr>
        <p:grpSpPr>
          <a:xfrm>
            <a:off x="1315812" y="2598867"/>
            <a:ext cx="4171510" cy="3397626"/>
            <a:chOff x="7441448" y="2951452"/>
            <a:chExt cx="3302752" cy="2690037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E49D589B-05DE-44A6-9A4C-1AB01562300A}"/>
                </a:ext>
              </a:extLst>
            </p:cNvPr>
            <p:cNvGrpSpPr/>
            <p:nvPr/>
          </p:nvGrpSpPr>
          <p:grpSpPr>
            <a:xfrm>
              <a:off x="7441448" y="2951452"/>
              <a:ext cx="3302752" cy="2690037"/>
              <a:chOff x="7444197" y="3157870"/>
              <a:chExt cx="3302752" cy="2690037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EEDC5984-9428-48E7-8435-4AFAAFDA0685}"/>
                  </a:ext>
                </a:extLst>
              </p:cNvPr>
              <p:cNvSpPr/>
              <p:nvPr/>
            </p:nvSpPr>
            <p:spPr>
              <a:xfrm>
                <a:off x="7444197" y="3157870"/>
                <a:ext cx="3302752" cy="26900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it-IT" sz="3200" dirty="0">
                  <a:cs typeface="Levenim MT" panose="020B0604020202020204" pitchFamily="2" charset="-79"/>
                </a:endParaRPr>
              </a:p>
            </p:txBody>
          </p:sp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C6816A1B-AC35-45E3-B3D6-EED8E680E0F2}"/>
                  </a:ext>
                </a:extLst>
              </p:cNvPr>
              <p:cNvGrpSpPr/>
              <p:nvPr/>
            </p:nvGrpSpPr>
            <p:grpSpPr>
              <a:xfrm>
                <a:off x="7689283" y="4212825"/>
                <a:ext cx="2816462" cy="1334627"/>
                <a:chOff x="7670267" y="4174515"/>
                <a:chExt cx="2816462" cy="1334627"/>
              </a:xfrm>
              <a:grpFill/>
            </p:grpSpPr>
            <p:pic>
              <p:nvPicPr>
                <p:cNvPr id="16" name="Elemento grafico 15" descr="Server">
                  <a:extLst>
                    <a:ext uri="{FF2B5EF4-FFF2-40B4-BE49-F238E27FC236}">
                      <a16:creationId xmlns:a16="http://schemas.microsoft.com/office/drawing/2014/main" id="{81EA57FF-181A-487A-B2C5-B4D4E77E48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2102" y="4174515"/>
                  <a:ext cx="1334627" cy="1334627"/>
                </a:xfrm>
                <a:prstGeom prst="rect">
                  <a:avLst/>
                </a:prstGeom>
              </p:spPr>
            </p:pic>
            <p:pic>
              <p:nvPicPr>
                <p:cNvPr id="17" name="Elemento grafico 16" descr="Processore">
                  <a:extLst>
                    <a:ext uri="{FF2B5EF4-FFF2-40B4-BE49-F238E27FC236}">
                      <a16:creationId xmlns:a16="http://schemas.microsoft.com/office/drawing/2014/main" id="{E7069F82-A0C9-42C3-B4F3-0E6E66004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0267" y="4174515"/>
                  <a:ext cx="1334626" cy="133462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Immagine 11" descr="Immagine che contiene serviziodatavola, piatto&#10;&#10;Descrizione generata automaticamente">
              <a:extLst>
                <a:ext uri="{FF2B5EF4-FFF2-40B4-BE49-F238E27FC236}">
                  <a16:creationId xmlns:a16="http://schemas.microsoft.com/office/drawing/2014/main" id="{989F0C4F-2BB7-4806-BE45-8FABB9C38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025" y="4583314"/>
              <a:ext cx="261644" cy="180811"/>
            </a:xfrm>
            <a:prstGeom prst="roundRect">
              <a:avLst>
                <a:gd name="adj" fmla="val 18902"/>
              </a:avLst>
            </a:prstGeom>
            <a:noFill/>
            <a:ln>
              <a:noFill/>
            </a:ln>
            <a:effectLst/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B5B77AF2-93C3-4E30-B4F0-791197031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448" y="3042078"/>
              <a:ext cx="3302752" cy="88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822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9EF7FA-B0DD-4BEA-8ED4-4C19B8CF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Perle di saggezza</a:t>
            </a:r>
          </a:p>
        </p:txBody>
      </p:sp>
      <p:pic>
        <p:nvPicPr>
          <p:cNvPr id="4" name="Segnaposto contenuto 3" descr="Immagine che contiene sedendo, computer, libro, portatile&#10;&#10;Descrizione generata automaticamente">
            <a:extLst>
              <a:ext uri="{FF2B5EF4-FFF2-40B4-BE49-F238E27FC236}">
                <a16:creationId xmlns:a16="http://schemas.microsoft.com/office/drawing/2014/main" id="{A261F0B1-DC63-4102-9495-51BB4D7D7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99" y="2250059"/>
            <a:ext cx="7424801" cy="4022725"/>
          </a:xfr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46526FA-8AF4-4537-B2FB-042684FB6EAE}"/>
              </a:ext>
            </a:extLst>
          </p:cNvPr>
          <p:cNvSpPr/>
          <p:nvPr/>
        </p:nvSpPr>
        <p:spPr>
          <a:xfrm>
            <a:off x="2383599" y="5815744"/>
            <a:ext cx="7424801" cy="457040"/>
          </a:xfrm>
          <a:prstGeom prst="rect">
            <a:avLst/>
          </a:prstGeom>
          <a:solidFill>
            <a:srgbClr val="CEDBE6">
              <a:alpha val="85098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>
                <a:hlinkClick r:id="rId4"/>
              </a:rPr>
              <a:t>https://twitter.com/willknight/status/1083551449760583681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9725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84E3A-EFB5-4E71-B331-D79D69DE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it-IT" sz="4400" dirty="0"/>
              <a:t>Multimedia </a:t>
            </a:r>
            <a:r>
              <a:rPr lang="it-IT" sz="4400" dirty="0" err="1"/>
              <a:t>revolution</a:t>
            </a:r>
            <a:endParaRPr lang="it-IT" sz="4400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7668E9D-0AE1-45CF-8BED-E11EB917B62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6066818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Condensed Text"/>
                <a:ea typeface="+mn-ea"/>
                <a:cs typeface="+mn-cs"/>
              </a:rPr>
              <a:t>“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Condensed Text"/>
                <a:ea typeface="+mn-ea"/>
                <a:cs typeface="+mn-cs"/>
              </a:rPr>
              <a:t>Rivoluzione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Condensed Text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Condensed Text"/>
                <a:ea typeface="+mn-ea"/>
                <a:cs typeface="+mn-cs"/>
              </a:rPr>
              <a:t>multimediale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Condensed Text"/>
                <a:ea typeface="+mn-ea"/>
                <a:cs typeface="+mn-cs"/>
              </a:rPr>
              <a:t>”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noFill/>
                <a:effectLst/>
                <a:uLnTx/>
                <a:uFillTx/>
                <a:latin typeface="IBM Plex Sans Condensed SemiBol" panose="020B0706050203000203" pitchFamily="34" charset="0"/>
                <a:ea typeface="+mn-ea"/>
                <a:cs typeface="+mn-cs"/>
              </a:rPr>
              <a:t>1993-2009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66BF1C2-0E6F-49C0-88C2-11E92B3F7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17695" r="56106" b="14510"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‘Intelligenza Artificiale’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B3D92E1-B8F1-49F0-9E57-C2076B61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reenshot, sedendo&#10;&#10;Descrizione generata automaticamente">
            <a:extLst>
              <a:ext uri="{FF2B5EF4-FFF2-40B4-BE49-F238E27FC236}">
                <a16:creationId xmlns:a16="http://schemas.microsoft.com/office/drawing/2014/main" id="{0C8987AB-8303-4D7B-9AFF-B142D45408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9" t="4610" r="5801" b="9515"/>
          <a:stretch/>
        </p:blipFill>
        <p:spPr>
          <a:xfrm>
            <a:off x="3348279" y="2296091"/>
            <a:ext cx="5495441" cy="40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15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‘The computer inside’</a:t>
            </a:r>
          </a:p>
        </p:txBody>
      </p:sp>
      <p:pic>
        <p:nvPicPr>
          <p:cNvPr id="7" name="pentium_ad">
            <a:hlinkClick r:id="" action="ppaction://media"/>
            <a:extLst>
              <a:ext uri="{FF2B5EF4-FFF2-40B4-BE49-F238E27FC236}">
                <a16:creationId xmlns:a16="http://schemas.microsoft.com/office/drawing/2014/main" id="{EEF74661-EC04-4AC0-9034-8C9BF82080B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1988" y="2286000"/>
            <a:ext cx="5364162" cy="4022725"/>
          </a:xfrm>
        </p:spPr>
      </p:pic>
    </p:spTree>
    <p:extLst>
      <p:ext uri="{BB962C8B-B14F-4D97-AF65-F5344CB8AC3E}">
        <p14:creationId xmlns:p14="http://schemas.microsoft.com/office/powerpoint/2010/main" val="32087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Cambio di paradigma</a:t>
            </a:r>
          </a:p>
        </p:txBody>
      </p:sp>
      <p:pic>
        <p:nvPicPr>
          <p:cNvPr id="24" name="Segnaposto contenuto 23" descr="Immagine che contiene giocattolo, computer&#10;&#10;Descrizione generata automaticamente">
            <a:extLst>
              <a:ext uri="{FF2B5EF4-FFF2-40B4-BE49-F238E27FC236}">
                <a16:creationId xmlns:a16="http://schemas.microsoft.com/office/drawing/2014/main" id="{1DD73F12-97F7-4560-9458-3B92798C29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4128" y="2319357"/>
            <a:ext cx="4048690" cy="3953427"/>
          </a:xfrm>
        </p:spPr>
      </p:pic>
      <p:pic>
        <p:nvPicPr>
          <p:cNvPr id="26" name="Segnaposto contenuto 25" descr="Immagine che contiene elettronico, sedendo&#10;&#10;Descrizione generata automaticamente">
            <a:extLst>
              <a:ext uri="{FF2B5EF4-FFF2-40B4-BE49-F238E27FC236}">
                <a16:creationId xmlns:a16="http://schemas.microsoft.com/office/drawing/2014/main" id="{40024392-A83E-4163-AA99-05EB9AEDA2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86" y="2319358"/>
            <a:ext cx="4647886" cy="3953426"/>
          </a:xfrm>
        </p:spPr>
      </p:pic>
      <p:pic>
        <p:nvPicPr>
          <p:cNvPr id="31" name="Segnaposto contenuto 8" descr="Immagine che contiene dispositivo, elettronico&#10;&#10;Descrizione generata automaticamente">
            <a:extLst>
              <a:ext uri="{FF2B5EF4-FFF2-40B4-BE49-F238E27FC236}">
                <a16:creationId xmlns:a16="http://schemas.microsoft.com/office/drawing/2014/main" id="{0658DCAE-00DD-4A51-B385-9ADC3878E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4" y="2202094"/>
            <a:ext cx="4187952" cy="4187952"/>
          </a:xfrm>
          <a:prstGeom prst="rect">
            <a:avLst/>
          </a:prstGeom>
          <a:effectLst>
            <a:outerShdw blurRad="495300" algn="ctr" rotWithShape="0">
              <a:srgbClr val="FFC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/>
              <a:t>Cambio di paradigma</a:t>
            </a:r>
            <a:endParaRPr lang="it-IT" cap="none" dirty="0"/>
          </a:p>
        </p:txBody>
      </p:sp>
      <p:pic>
        <p:nvPicPr>
          <p:cNvPr id="5" name="Segnaposto contenuto 4" descr="Immagine che contiene sedendo, uomo, giovane, ragazzo&#10;&#10;Descrizione generata automaticamente">
            <a:extLst>
              <a:ext uri="{FF2B5EF4-FFF2-40B4-BE49-F238E27FC236}">
                <a16:creationId xmlns:a16="http://schemas.microsoft.com/office/drawing/2014/main" id="{CE6E6285-CA68-4211-82E6-B8163FF97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5" y="2084832"/>
            <a:ext cx="8045450" cy="4022725"/>
          </a:xfrm>
        </p:spPr>
      </p:pic>
    </p:spTree>
    <p:extLst>
      <p:ext uri="{BB962C8B-B14F-4D97-AF65-F5344CB8AC3E}">
        <p14:creationId xmlns:p14="http://schemas.microsoft.com/office/powerpoint/2010/main" val="2236660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‘The computer inside’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27B44B-9FF1-4E12-B294-29CCF7E0A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Intel Pentium® (P5) - 1992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C1F6932-E183-4AB8-B4CE-D05BB9CF2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Intel Pentium® MMX™ (P55C) - 1997</a:t>
            </a:r>
          </a:p>
        </p:txBody>
      </p:sp>
      <p:pic>
        <p:nvPicPr>
          <p:cNvPr id="19" name="Segnaposto contenuto 18" descr="Immagine che contiene segnale, donna&#10;&#10;Descrizione generata automaticamente">
            <a:extLst>
              <a:ext uri="{FF2B5EF4-FFF2-40B4-BE49-F238E27FC236}">
                <a16:creationId xmlns:a16="http://schemas.microsoft.com/office/drawing/2014/main" id="{0258F8A9-C1D4-431C-8B69-A03BA3DBA6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99" y="2967038"/>
            <a:ext cx="3333415" cy="3341687"/>
          </a:xfrm>
        </p:spPr>
      </p:pic>
      <p:pic>
        <p:nvPicPr>
          <p:cNvPr id="17" name="Segnaposto contenuto 16" descr="Immagine che contiene segnale, giallo, pensile, sedendo&#10;&#10;Descrizione generata automaticamente">
            <a:extLst>
              <a:ext uri="{FF2B5EF4-FFF2-40B4-BE49-F238E27FC236}">
                <a16:creationId xmlns:a16="http://schemas.microsoft.com/office/drawing/2014/main" id="{784DF14B-1E26-4D73-BB78-5615D080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79" y="2967038"/>
            <a:ext cx="3329279" cy="3341687"/>
          </a:xfr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EE14A69C-23DD-4D7E-BCA3-C598EA7B13C4}"/>
              </a:ext>
            </a:extLst>
          </p:cNvPr>
          <p:cNvSpPr/>
          <p:nvPr/>
        </p:nvSpPr>
        <p:spPr>
          <a:xfrm>
            <a:off x="5294281" y="4186990"/>
            <a:ext cx="1179095" cy="66746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436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‘The computer inside’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F4F8B4D8-4C62-440C-89CF-217138680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44" y="2084832"/>
            <a:ext cx="5086840" cy="4022725"/>
          </a:xfr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191506A-A526-4F56-9A77-365ED2B07FE8}"/>
              </a:ext>
            </a:extLst>
          </p:cNvPr>
          <p:cNvSpPr/>
          <p:nvPr/>
        </p:nvSpPr>
        <p:spPr>
          <a:xfrm>
            <a:off x="6653212" y="3857980"/>
            <a:ext cx="347663" cy="1280758"/>
          </a:xfrm>
          <a:prstGeom prst="rect">
            <a:avLst/>
          </a:prstGeom>
          <a:solidFill>
            <a:schemeClr val="accent3">
              <a:lumMod val="50000"/>
              <a:alpha val="14902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Un nuovo mondo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64CF511-F125-4948-9E2E-6498EDEBE355}"/>
              </a:ext>
            </a:extLst>
          </p:cNvPr>
          <p:cNvGrpSpPr/>
          <p:nvPr/>
        </p:nvGrpSpPr>
        <p:grpSpPr>
          <a:xfrm>
            <a:off x="1625707" y="2307209"/>
            <a:ext cx="8940586" cy="3965575"/>
            <a:chOff x="1514856" y="2307209"/>
            <a:chExt cx="8940586" cy="3965575"/>
          </a:xfrm>
        </p:grpSpPr>
        <p:pic>
          <p:nvPicPr>
            <p:cNvPr id="4" name="Immagine 3" descr="Immagine che contiene tavolo, illuminato, sedendo, fuoco&#10;&#10;Descrizione generata automaticamente">
              <a:extLst>
                <a:ext uri="{FF2B5EF4-FFF2-40B4-BE49-F238E27FC236}">
                  <a16:creationId xmlns:a16="http://schemas.microsoft.com/office/drawing/2014/main" id="{F5D254BD-EBDF-4498-ADA8-4C24C036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856" y="2307209"/>
              <a:ext cx="4780111" cy="3585083"/>
            </a:xfrm>
            <a:prstGeom prst="rect">
              <a:avLst/>
            </a:prstGeom>
          </p:spPr>
        </p:pic>
        <p:pic>
          <p:nvPicPr>
            <p:cNvPr id="11" name="Segnaposto contenuto 8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59F8A7AA-19F3-43E6-A23F-1F534330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331" y="2687701"/>
              <a:ext cx="4780111" cy="3585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49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Un nuovo mondo</a:t>
            </a:r>
          </a:p>
        </p:txBody>
      </p:sp>
      <p:pic>
        <p:nvPicPr>
          <p:cNvPr id="5" name="Immagine 4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D625B0BB-E912-4AA4-B755-6D8097235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75" y="2149232"/>
            <a:ext cx="6114250" cy="4126252"/>
          </a:xfrm>
          <a:prstGeom prst="rect">
            <a:avLst/>
          </a:prstGeom>
        </p:spPr>
      </p:pic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0501BC0D-5C1F-4F55-A39E-445FB2361595}"/>
              </a:ext>
            </a:extLst>
          </p:cNvPr>
          <p:cNvSpPr txBox="1">
            <a:spLocks/>
          </p:cNvSpPr>
          <p:nvPr/>
        </p:nvSpPr>
        <p:spPr>
          <a:xfrm>
            <a:off x="3038875" y="5861304"/>
            <a:ext cx="6114250" cy="4785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accent3">
                    <a:lumMod val="50000"/>
                  </a:schemeClr>
                </a:solidFill>
              </a:rPr>
              <a:t>3Dfx Voodoo 1 - 1996</a:t>
            </a:r>
          </a:p>
        </p:txBody>
      </p:sp>
    </p:spTree>
    <p:extLst>
      <p:ext uri="{BB962C8B-B14F-4D97-AF65-F5344CB8AC3E}">
        <p14:creationId xmlns:p14="http://schemas.microsoft.com/office/powerpoint/2010/main" val="44310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Problematiche di MMX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F4F8B4D8-4C62-440C-89CF-217138680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44" y="2084832"/>
            <a:ext cx="5086840" cy="4022725"/>
          </a:xfr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191506A-A526-4F56-9A77-365ED2B07FE8}"/>
              </a:ext>
            </a:extLst>
          </p:cNvPr>
          <p:cNvSpPr/>
          <p:nvPr/>
        </p:nvSpPr>
        <p:spPr>
          <a:xfrm>
            <a:off x="6643688" y="3857980"/>
            <a:ext cx="581025" cy="418745"/>
          </a:xfrm>
          <a:prstGeom prst="rect">
            <a:avLst/>
          </a:prstGeom>
          <a:solidFill>
            <a:schemeClr val="accent5">
              <a:lumMod val="50000"/>
              <a:alpha val="14902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3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it-IT" sz="5000" cap="none" dirty="0"/>
              <a:t>Una pietra miliare dell’Open</a:t>
            </a:r>
          </a:p>
        </p:txBody>
      </p:sp>
      <p:pic>
        <p:nvPicPr>
          <p:cNvPr id="11" name="Segnaposto contenuto 10" descr="Immagine che contiene cibo&#10;&#10;Descrizione generata automaticamente">
            <a:extLst>
              <a:ext uri="{FF2B5EF4-FFF2-40B4-BE49-F238E27FC236}">
                <a16:creationId xmlns:a16="http://schemas.microsoft.com/office/drawing/2014/main" id="{356F2F42-73AB-48C4-AC1E-CF64634021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1"/>
          <a:stretch/>
        </p:blipFill>
        <p:spPr>
          <a:xfrm>
            <a:off x="7090946" y="362424"/>
            <a:ext cx="4872455" cy="6133152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5CE3954B-36AE-410A-BE2D-4995479C696C}"/>
              </a:ext>
            </a:extLst>
          </p:cNvPr>
          <p:cNvGrpSpPr/>
          <p:nvPr/>
        </p:nvGrpSpPr>
        <p:grpSpPr>
          <a:xfrm>
            <a:off x="1162973" y="3160451"/>
            <a:ext cx="5086905" cy="1997475"/>
            <a:chOff x="1278385" y="3066328"/>
            <a:chExt cx="5086905" cy="1937331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57C2D012-2C13-45DE-9A7A-7EC65761D9E5}"/>
                </a:ext>
              </a:extLst>
            </p:cNvPr>
            <p:cNvSpPr/>
            <p:nvPr/>
          </p:nvSpPr>
          <p:spPr>
            <a:xfrm>
              <a:off x="1278385" y="3066328"/>
              <a:ext cx="5086905" cy="1937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it-IT" sz="3600" dirty="0">
                  <a:solidFill>
                    <a:srgbClr val="C00000"/>
                  </a:solidFill>
                  <a:latin typeface="Dymo" panose="00000400000000000000" pitchFamily="2" charset="0"/>
                </a:rPr>
                <a:t>TEMPO DI DESTINAZIONE</a:t>
              </a: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E7709E55-BA70-4282-8346-30225737CD30}"/>
                </a:ext>
              </a:extLst>
            </p:cNvPr>
            <p:cNvSpPr/>
            <p:nvPr/>
          </p:nvSpPr>
          <p:spPr>
            <a:xfrm>
              <a:off x="1407110" y="3740855"/>
              <a:ext cx="4829453" cy="1154098"/>
            </a:xfrm>
            <a:prstGeom prst="rect">
              <a:avLst/>
            </a:prstGeom>
            <a:solidFill>
              <a:schemeClr val="tx2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0000"/>
                </a:solidFill>
                <a:latin typeface="alarm clock" panose="02000500000000000000" pitchFamily="2" charset="0"/>
              </a:endParaRPr>
            </a:p>
          </p:txBody>
        </p:sp>
      </p:grpSp>
      <p:pic>
        <p:nvPicPr>
          <p:cNvPr id="7" name="Immagine 6" descr="Immagine che contiene orologio, oggetto, leggendo, scuro&#10;&#10;Descrizione generata automaticamente">
            <a:extLst>
              <a:ext uri="{FF2B5EF4-FFF2-40B4-BE49-F238E27FC236}">
                <a16:creationId xmlns:a16="http://schemas.microsoft.com/office/drawing/2014/main" id="{2365F303-31C0-460C-9279-A77020791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73" y="3811273"/>
            <a:ext cx="4804302" cy="127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1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Millenium Bug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27B44B-9FF1-4E12-B294-29CCF7E0A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AMD K6™2 - 3D</a:t>
            </a:r>
            <a:r>
              <a:rPr lang="it-IT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NOW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! ™ - 1998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C1F6932-E183-4AB8-B4CE-D05BB9CF2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Intel Pentium® 3 - SSE - 1999</a:t>
            </a:r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0258F8A9-C1D4-431C-8B69-A03BA3DBA6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1799" y="2971174"/>
            <a:ext cx="3333415" cy="3333415"/>
          </a:xfrm>
        </p:spPr>
      </p:pic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784DF14B-1E26-4D73-BB78-5615D080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5" y="2967038"/>
            <a:ext cx="3313166" cy="3341687"/>
          </a:xfrm>
        </p:spPr>
      </p:pic>
    </p:spTree>
    <p:extLst>
      <p:ext uri="{BB962C8B-B14F-4D97-AF65-F5344CB8AC3E}">
        <p14:creationId xmlns:p14="http://schemas.microsoft.com/office/powerpoint/2010/main" val="423536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‘Intelligenza Artificiale’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A03904A-80D7-4E4D-944B-5E3EBDF12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96840"/>
          </a:xfrm>
        </p:spPr>
        <p:txBody>
          <a:bodyPr anchor="b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1800" dirty="0">
                <a:latin typeface="IBM Selectric Manifold" pitchFamily="2" charset="0"/>
              </a:rPr>
              <a:t>«Proponiamo che 10 persone per 2 mesi svolgano una ricerca sull’intelligenza artificiale durante l’estate del 1956 presso il Dartmouth college di </a:t>
            </a:r>
            <a:r>
              <a:rPr lang="it-IT" sz="1800" dirty="0" err="1">
                <a:latin typeface="IBM Selectric Manifold" pitchFamily="2" charset="0"/>
              </a:rPr>
              <a:t>Hanover</a:t>
            </a:r>
            <a:r>
              <a:rPr lang="it-IT" sz="1800" dirty="0">
                <a:latin typeface="IBM Selectric Manifold" pitchFamily="2" charset="0"/>
              </a:rPr>
              <a:t>, New Hampshire. </a:t>
            </a:r>
            <a:r>
              <a:rPr lang="it-IT" sz="1800" b="1" dirty="0">
                <a:latin typeface="IBM Selectric Manifold" pitchFamily="2" charset="0"/>
              </a:rPr>
              <a:t>Lo studio </a:t>
            </a:r>
            <a:r>
              <a:rPr lang="it-IT" sz="1800" b="1" dirty="0" err="1">
                <a:latin typeface="IBM Selectric Manifold" pitchFamily="2" charset="0"/>
              </a:rPr>
              <a:t>procederA’</a:t>
            </a:r>
            <a:r>
              <a:rPr lang="it-IT" sz="1800" b="1" dirty="0">
                <a:latin typeface="IBM Selectric Manifold" pitchFamily="2" charset="0"/>
              </a:rPr>
              <a:t> sulla base della congettura per cui, in linea di principio, ogni aspetto dell’apprendimento o una qualsiasi altra caratteristica dell’intelligenza possano essere descritte </a:t>
            </a:r>
            <a:r>
              <a:rPr lang="it-IT" sz="1800" b="1" dirty="0" err="1">
                <a:latin typeface="IBM Selectric Manifold" pitchFamily="2" charset="0"/>
              </a:rPr>
              <a:t>cosI’</a:t>
            </a:r>
            <a:r>
              <a:rPr lang="it-IT" sz="1800" b="1" dirty="0">
                <a:latin typeface="IBM Selectric Manifold" pitchFamily="2" charset="0"/>
              </a:rPr>
              <a:t> precisamente da poter costruire una macchina che le simuli. Si </a:t>
            </a:r>
            <a:r>
              <a:rPr lang="it-IT" sz="1800" b="1" dirty="0" err="1">
                <a:latin typeface="IBM Selectric Manifold" pitchFamily="2" charset="0"/>
              </a:rPr>
              <a:t>tenterA’</a:t>
            </a:r>
            <a:r>
              <a:rPr lang="it-IT" sz="1800" b="1" dirty="0">
                <a:latin typeface="IBM Selectric Manifold" pitchFamily="2" charset="0"/>
              </a:rPr>
              <a:t> di capire come le macchine possano utilizzare il linguaggio, formare astrazioni e concetti, risolvere tipi di problemi riservati per ora solo agli esseri umani e migliorare se stesse.</a:t>
            </a:r>
            <a:r>
              <a:rPr lang="it-IT" sz="1800" dirty="0">
                <a:latin typeface="IBM Selectric Manifold" pitchFamily="2" charset="0"/>
              </a:rPr>
              <a:t> Riteniamo che si possano fare passi avanti significativi in uno o </a:t>
            </a:r>
            <a:r>
              <a:rPr lang="it-IT" sz="1800" dirty="0" err="1">
                <a:latin typeface="IBM Selectric Manifold" pitchFamily="2" charset="0"/>
              </a:rPr>
              <a:t>piU’</a:t>
            </a:r>
            <a:r>
              <a:rPr lang="it-IT" sz="1800" dirty="0">
                <a:latin typeface="IBM Selectric Manifold" pitchFamily="2" charset="0"/>
              </a:rPr>
              <a:t> problemi del genere se un gruppo accuratamente selezionato di scienziati </a:t>
            </a:r>
            <a:r>
              <a:rPr lang="it-IT" sz="1800" dirty="0" err="1">
                <a:latin typeface="IBM Selectric Manifold" pitchFamily="2" charset="0"/>
              </a:rPr>
              <a:t>potrA’</a:t>
            </a:r>
            <a:r>
              <a:rPr lang="it-IT" sz="1800" dirty="0">
                <a:latin typeface="IBM Selectric Manifold" pitchFamily="2" charset="0"/>
              </a:rPr>
              <a:t> occuparsi di queste tematiche per un’estate.» 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AA50C1-31B7-4E74-BE15-0F418243D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it-IT" sz="2000" dirty="0">
              <a:latin typeface="IBM Selectric Manifold" pitchFamily="2" charset="0"/>
            </a:endParaRPr>
          </a:p>
        </p:txBody>
      </p:sp>
      <p:pic>
        <p:nvPicPr>
          <p:cNvPr id="14" name="Segnaposto contenuto 14" descr="Immagine che contiene persona, uomo, inpiedi, facciata&#10;&#10;Descrizione generata automaticamente">
            <a:extLst>
              <a:ext uri="{FF2B5EF4-FFF2-40B4-BE49-F238E27FC236}">
                <a16:creationId xmlns:a16="http://schemas.microsoft.com/office/drawing/2014/main" id="{AC2CCBA4-3CDD-415B-BD7A-CCE5F537B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2" t="8915" r="7805"/>
          <a:stretch/>
        </p:blipFill>
        <p:spPr>
          <a:xfrm>
            <a:off x="1024128" y="2257506"/>
            <a:ext cx="4389120" cy="37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23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Trofeo ottenuto: </a:t>
            </a:r>
            <a:r>
              <a:rPr lang="it-IT" cap="none" dirty="0" err="1"/>
              <a:t>Complessita’</a:t>
            </a:r>
            <a:r>
              <a:rPr lang="it-IT" cap="none" dirty="0"/>
              <a:t>!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F4F8B4D8-4C62-440C-89CF-217138680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8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9835" y="2084832"/>
            <a:ext cx="4628658" cy="4022725"/>
          </a:xfr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191506A-A526-4F56-9A77-365ED2B07FE8}"/>
              </a:ext>
            </a:extLst>
          </p:cNvPr>
          <p:cNvSpPr/>
          <p:nvPr/>
        </p:nvSpPr>
        <p:spPr>
          <a:xfrm>
            <a:off x="6292813" y="4431754"/>
            <a:ext cx="1745401" cy="617079"/>
          </a:xfrm>
          <a:prstGeom prst="rect">
            <a:avLst/>
          </a:prstGeom>
          <a:solidFill>
            <a:schemeClr val="accent6">
              <a:alpha val="14902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06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Streaming SIMD Extensions (SSE)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FEE208-D663-464D-B8C4-21AD7444E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>
              <a:buNone/>
            </a:pP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29D62027-42EF-4ABD-8145-3EFC89400F94}"/>
              </a:ext>
            </a:extLst>
          </p:cNvPr>
          <p:cNvGrpSpPr/>
          <p:nvPr/>
        </p:nvGrpSpPr>
        <p:grpSpPr>
          <a:xfrm>
            <a:off x="3532850" y="2550242"/>
            <a:ext cx="4702628" cy="3494876"/>
            <a:chOff x="2425959" y="2402071"/>
            <a:chExt cx="4702628" cy="34948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D1D73B99-4440-4B39-B9BD-23FE9A264F40}"/>
                </a:ext>
              </a:extLst>
            </p:cNvPr>
            <p:cNvSpPr/>
            <p:nvPr/>
          </p:nvSpPr>
          <p:spPr>
            <a:xfrm>
              <a:off x="2425959" y="3508309"/>
              <a:ext cx="1987421" cy="2388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Dati</a:t>
              </a: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4A37DAF5-C8B5-4DB7-BAAA-1B1625FB038A}"/>
                </a:ext>
              </a:extLst>
            </p:cNvPr>
            <p:cNvSpPr/>
            <p:nvPr/>
          </p:nvSpPr>
          <p:spPr>
            <a:xfrm>
              <a:off x="4702628" y="2402071"/>
              <a:ext cx="2425959" cy="90507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Istruzioni</a:t>
              </a:r>
            </a:p>
          </p:txBody>
        </p: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59271161-960F-43A3-8C31-8418DB3945EA}"/>
                </a:ext>
              </a:extLst>
            </p:cNvPr>
            <p:cNvGrpSpPr/>
            <p:nvPr/>
          </p:nvGrpSpPr>
          <p:grpSpPr>
            <a:xfrm>
              <a:off x="4702628" y="3508309"/>
              <a:ext cx="2425959" cy="2388637"/>
              <a:chOff x="4702628" y="3508309"/>
              <a:chExt cx="2425959" cy="2388637"/>
            </a:xfrm>
          </p:grpSpPr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AC30EB0-3833-4A9E-9268-3E6A7F6D8E45}"/>
                  </a:ext>
                </a:extLst>
              </p:cNvPr>
              <p:cNvSpPr/>
              <p:nvPr/>
            </p:nvSpPr>
            <p:spPr>
              <a:xfrm>
                <a:off x="4702628" y="3508309"/>
                <a:ext cx="2425959" cy="238863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" name="Gruppo 6">
                <a:extLst>
                  <a:ext uri="{FF2B5EF4-FFF2-40B4-BE49-F238E27FC236}">
                    <a16:creationId xmlns:a16="http://schemas.microsoft.com/office/drawing/2014/main" id="{D4DA14B0-E23E-41BA-B119-73F6EDDD54A7}"/>
                  </a:ext>
                </a:extLst>
              </p:cNvPr>
              <p:cNvGrpSpPr/>
              <p:nvPr/>
            </p:nvGrpSpPr>
            <p:grpSpPr>
              <a:xfrm>
                <a:off x="4848807" y="3653365"/>
                <a:ext cx="2133600" cy="2098524"/>
                <a:chOff x="4848807" y="3674145"/>
                <a:chExt cx="2133600" cy="2098524"/>
              </a:xfrm>
            </p:grpSpPr>
            <p:sp>
              <p:nvSpPr>
                <p:cNvPr id="11" name="Rettangolo 10">
                  <a:extLst>
                    <a:ext uri="{FF2B5EF4-FFF2-40B4-BE49-F238E27FC236}">
                      <a16:creationId xmlns:a16="http://schemas.microsoft.com/office/drawing/2014/main" id="{2DCEA4B8-7AC1-4FC0-B8C5-780C1FDB7ACC}"/>
                    </a:ext>
                  </a:extLst>
                </p:cNvPr>
                <p:cNvSpPr/>
                <p:nvPr/>
              </p:nvSpPr>
              <p:spPr>
                <a:xfrm>
                  <a:off x="4848807" y="3674145"/>
                  <a:ext cx="2133600" cy="524631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Processore</a:t>
                  </a:r>
                </a:p>
              </p:txBody>
            </p:sp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92DD0DB0-0E0D-4B0A-AB89-EBF3BFF2ACD7}"/>
                    </a:ext>
                  </a:extLst>
                </p:cNvPr>
                <p:cNvSpPr/>
                <p:nvPr/>
              </p:nvSpPr>
              <p:spPr>
                <a:xfrm>
                  <a:off x="4848807" y="4198776"/>
                  <a:ext cx="2133600" cy="524631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Processore</a:t>
                  </a:r>
                </a:p>
              </p:txBody>
            </p:sp>
            <p:sp>
              <p:nvSpPr>
                <p:cNvPr id="13" name="Rettangolo 12">
                  <a:extLst>
                    <a:ext uri="{FF2B5EF4-FFF2-40B4-BE49-F238E27FC236}">
                      <a16:creationId xmlns:a16="http://schemas.microsoft.com/office/drawing/2014/main" id="{48303CA2-1F44-4884-B163-EA974668CA40}"/>
                    </a:ext>
                  </a:extLst>
                </p:cNvPr>
                <p:cNvSpPr/>
                <p:nvPr/>
              </p:nvSpPr>
              <p:spPr>
                <a:xfrm>
                  <a:off x="4848807" y="4723407"/>
                  <a:ext cx="2133600" cy="524631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Processore</a:t>
                  </a:r>
                </a:p>
              </p:txBody>
            </p:sp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C18D4CC4-E64D-4B58-BB7C-4F0DE0F145FA}"/>
                    </a:ext>
                  </a:extLst>
                </p:cNvPr>
                <p:cNvSpPr/>
                <p:nvPr/>
              </p:nvSpPr>
              <p:spPr>
                <a:xfrm>
                  <a:off x="4848807" y="5248038"/>
                  <a:ext cx="2133600" cy="524631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Processore</a:t>
                  </a:r>
                </a:p>
              </p:txBody>
            </p:sp>
          </p:grpSp>
        </p:grp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D4D4E3FF-E47E-40D6-BB62-E785E1FEE842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4413380" y="3915680"/>
              <a:ext cx="435427" cy="1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CDBF2A71-EE30-485C-8D31-62AE59EB36D2}"/>
                </a:ext>
              </a:extLst>
            </p:cNvPr>
            <p:cNvCxnSpPr>
              <a:stCxn id="12" idx="1"/>
            </p:cNvCxnSpPr>
            <p:nvPr/>
          </p:nvCxnSpPr>
          <p:spPr>
            <a:xfrm flipH="1" flipV="1">
              <a:off x="4413380" y="4440311"/>
              <a:ext cx="435427" cy="1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4D7F04B0-86BF-496A-BC0F-79755407E0DD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4413380" y="4964942"/>
              <a:ext cx="435427" cy="1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A3A720F9-7ED4-442C-BCEC-FAEB501B7799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4413380" y="5489573"/>
              <a:ext cx="435427" cy="1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a gomito 26">
              <a:extLst>
                <a:ext uri="{FF2B5EF4-FFF2-40B4-BE49-F238E27FC236}">
                  <a16:creationId xmlns:a16="http://schemas.microsoft.com/office/drawing/2014/main" id="{BF2B7186-FC2C-4444-8DCC-59F2E2CAE4D9}"/>
                </a:ext>
              </a:extLst>
            </p:cNvPr>
            <p:cNvCxnSpPr>
              <a:stCxn id="6" idx="3"/>
              <a:endCxn id="11" idx="3"/>
            </p:cNvCxnSpPr>
            <p:nvPr/>
          </p:nvCxnSpPr>
          <p:spPr>
            <a:xfrm flipH="1">
              <a:off x="6982407" y="2854606"/>
              <a:ext cx="146180" cy="1061075"/>
            </a:xfrm>
            <a:prstGeom prst="bentConnector3">
              <a:avLst>
                <a:gd name="adj1" fmla="val -156383"/>
              </a:avLst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a gomito 27">
              <a:extLst>
                <a:ext uri="{FF2B5EF4-FFF2-40B4-BE49-F238E27FC236}">
                  <a16:creationId xmlns:a16="http://schemas.microsoft.com/office/drawing/2014/main" id="{1D79E99C-E834-4161-ABB8-A6A621E3C0A1}"/>
                </a:ext>
              </a:extLst>
            </p:cNvPr>
            <p:cNvCxnSpPr>
              <a:cxnSpLocks/>
              <a:stCxn id="6" idx="3"/>
              <a:endCxn id="12" idx="3"/>
            </p:cNvCxnSpPr>
            <p:nvPr/>
          </p:nvCxnSpPr>
          <p:spPr>
            <a:xfrm flipH="1">
              <a:off x="6982407" y="2854606"/>
              <a:ext cx="146180" cy="1585706"/>
            </a:xfrm>
            <a:prstGeom prst="bentConnector3">
              <a:avLst>
                <a:gd name="adj1" fmla="val -156383"/>
              </a:avLst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a gomito 30">
              <a:extLst>
                <a:ext uri="{FF2B5EF4-FFF2-40B4-BE49-F238E27FC236}">
                  <a16:creationId xmlns:a16="http://schemas.microsoft.com/office/drawing/2014/main" id="{A3542514-9D72-4828-AD7C-3755BE24B7A0}"/>
                </a:ext>
              </a:extLst>
            </p:cNvPr>
            <p:cNvCxnSpPr>
              <a:cxnSpLocks/>
              <a:stCxn id="6" idx="3"/>
              <a:endCxn id="14" idx="3"/>
            </p:cNvCxnSpPr>
            <p:nvPr/>
          </p:nvCxnSpPr>
          <p:spPr>
            <a:xfrm flipH="1">
              <a:off x="6982407" y="2854606"/>
              <a:ext cx="146180" cy="2634968"/>
            </a:xfrm>
            <a:prstGeom prst="bentConnector3">
              <a:avLst>
                <a:gd name="adj1" fmla="val -156383"/>
              </a:avLst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a gomito 33">
              <a:extLst>
                <a:ext uri="{FF2B5EF4-FFF2-40B4-BE49-F238E27FC236}">
                  <a16:creationId xmlns:a16="http://schemas.microsoft.com/office/drawing/2014/main" id="{942FDA60-E2DD-4398-B041-054A51530DBA}"/>
                </a:ext>
              </a:extLst>
            </p:cNvPr>
            <p:cNvCxnSpPr>
              <a:cxnSpLocks/>
              <a:stCxn id="6" idx="3"/>
              <a:endCxn id="13" idx="3"/>
            </p:cNvCxnSpPr>
            <p:nvPr/>
          </p:nvCxnSpPr>
          <p:spPr>
            <a:xfrm flipH="1">
              <a:off x="6982407" y="2854606"/>
              <a:ext cx="146180" cy="2110337"/>
            </a:xfrm>
            <a:prstGeom prst="bentConnector3">
              <a:avLst>
                <a:gd name="adj1" fmla="val -156383"/>
              </a:avLst>
            </a:prstGeom>
            <a:ln w="38100">
              <a:solidFill>
                <a:schemeClr val="accent6">
                  <a:lumMod val="50000"/>
                </a:schemeClr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8390C8A-1094-4744-9514-D7F57E620CAA}"/>
              </a:ext>
            </a:extLst>
          </p:cNvPr>
          <p:cNvSpPr txBox="1"/>
          <p:nvPr/>
        </p:nvSpPr>
        <p:spPr>
          <a:xfrm>
            <a:off x="3532851" y="2818111"/>
            <a:ext cx="198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Architettura SIMD</a:t>
            </a:r>
          </a:p>
        </p:txBody>
      </p:sp>
    </p:spTree>
    <p:extLst>
      <p:ext uri="{BB962C8B-B14F-4D97-AF65-F5344CB8AC3E}">
        <p14:creationId xmlns:p14="http://schemas.microsoft.com/office/powerpoint/2010/main" val="2699849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cap="none"/>
              <a:t>Diapositiva #42</a:t>
            </a:r>
            <a:endParaRPr lang="it-IT" cap="none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2336847-606B-4D85-8FFB-7D27108B4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752" y="2084832"/>
            <a:ext cx="4904495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35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ttangolo 63">
            <a:extLst>
              <a:ext uri="{FF2B5EF4-FFF2-40B4-BE49-F238E27FC236}">
                <a16:creationId xmlns:a16="http://schemas.microsoft.com/office/drawing/2014/main" id="{50540DB4-E35E-4FAB-B7C8-5EEAAD4FE359}"/>
              </a:ext>
            </a:extLst>
          </p:cNvPr>
          <p:cNvSpPr/>
          <p:nvPr/>
        </p:nvSpPr>
        <p:spPr>
          <a:xfrm>
            <a:off x="5605046" y="2547118"/>
            <a:ext cx="490953" cy="34208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b="1" dirty="0"/>
              <a:t>Processore SIMD (4xXU)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Un processore SIMD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043FE757-3C03-4E28-AA5F-74AB6D3F3A49}"/>
              </a:ext>
            </a:extLst>
          </p:cNvPr>
          <p:cNvGrpSpPr/>
          <p:nvPr/>
        </p:nvGrpSpPr>
        <p:grpSpPr>
          <a:xfrm>
            <a:off x="6095999" y="3393435"/>
            <a:ext cx="2340755" cy="1728200"/>
            <a:chOff x="3893306" y="3508309"/>
            <a:chExt cx="3235281" cy="2388637"/>
          </a:xfrm>
          <a:solidFill>
            <a:schemeClr val="accent2"/>
          </a:solidFill>
        </p:grpSpPr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4259CCE4-770B-4248-B18A-2A1CD2BBF055}"/>
                </a:ext>
              </a:extLst>
            </p:cNvPr>
            <p:cNvGrpSpPr/>
            <p:nvPr/>
          </p:nvGrpSpPr>
          <p:grpSpPr>
            <a:xfrm>
              <a:off x="4702628" y="3508309"/>
              <a:ext cx="2425959" cy="2388637"/>
              <a:chOff x="4702628" y="3508309"/>
              <a:chExt cx="2425959" cy="2388637"/>
            </a:xfrm>
            <a:grpFill/>
          </p:grpSpPr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5D03BB1E-B36F-499D-9D86-D14FE65093AE}"/>
                  </a:ext>
                </a:extLst>
              </p:cNvPr>
              <p:cNvSpPr/>
              <p:nvPr/>
            </p:nvSpPr>
            <p:spPr>
              <a:xfrm>
                <a:off x="4702628" y="3508309"/>
                <a:ext cx="2425959" cy="238863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7AACF9F9-9B15-4388-90A5-2B03E9B795E4}"/>
                  </a:ext>
                </a:extLst>
              </p:cNvPr>
              <p:cNvGrpSpPr/>
              <p:nvPr/>
            </p:nvGrpSpPr>
            <p:grpSpPr>
              <a:xfrm>
                <a:off x="4848807" y="3653365"/>
                <a:ext cx="2133600" cy="2098524"/>
                <a:chOff x="4848807" y="3674145"/>
                <a:chExt cx="2133600" cy="2098524"/>
              </a:xfrm>
              <a:grpFill/>
            </p:grpSpPr>
            <p:sp>
              <p:nvSpPr>
                <p:cNvPr id="52" name="Rettangolo 51">
                  <a:extLst>
                    <a:ext uri="{FF2B5EF4-FFF2-40B4-BE49-F238E27FC236}">
                      <a16:creationId xmlns:a16="http://schemas.microsoft.com/office/drawing/2014/main" id="{0458234C-C668-43AD-8EAD-912F1FD3EE7C}"/>
                    </a:ext>
                  </a:extLst>
                </p:cNvPr>
                <p:cNvSpPr/>
                <p:nvPr/>
              </p:nvSpPr>
              <p:spPr>
                <a:xfrm>
                  <a:off x="4848807" y="3674145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42</a:t>
                  </a:r>
                </a:p>
              </p:txBody>
            </p:sp>
            <p:sp>
              <p:nvSpPr>
                <p:cNvPr id="53" name="Rettangolo 52">
                  <a:extLst>
                    <a:ext uri="{FF2B5EF4-FFF2-40B4-BE49-F238E27FC236}">
                      <a16:creationId xmlns:a16="http://schemas.microsoft.com/office/drawing/2014/main" id="{593EE342-8273-4CE1-BEAC-9E905F050748}"/>
                    </a:ext>
                  </a:extLst>
                </p:cNvPr>
                <p:cNvSpPr/>
                <p:nvPr/>
              </p:nvSpPr>
              <p:spPr>
                <a:xfrm>
                  <a:off x="4848807" y="4198776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42</a:t>
                  </a:r>
                </a:p>
              </p:txBody>
            </p:sp>
            <p:sp>
              <p:nvSpPr>
                <p:cNvPr id="54" name="Rettangolo 53">
                  <a:extLst>
                    <a:ext uri="{FF2B5EF4-FFF2-40B4-BE49-F238E27FC236}">
                      <a16:creationId xmlns:a16="http://schemas.microsoft.com/office/drawing/2014/main" id="{DA999307-00B0-47BE-BB48-1E837502725A}"/>
                    </a:ext>
                  </a:extLst>
                </p:cNvPr>
                <p:cNvSpPr/>
                <p:nvPr/>
              </p:nvSpPr>
              <p:spPr>
                <a:xfrm>
                  <a:off x="4848807" y="4723407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42</a:t>
                  </a:r>
                </a:p>
              </p:txBody>
            </p:sp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09680E6D-8522-4965-B7B9-C7D4A07E7D1F}"/>
                    </a:ext>
                  </a:extLst>
                </p:cNvPr>
                <p:cNvSpPr/>
                <p:nvPr/>
              </p:nvSpPr>
              <p:spPr>
                <a:xfrm>
                  <a:off x="4848807" y="5248038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42</a:t>
                  </a:r>
                </a:p>
              </p:txBody>
            </p:sp>
          </p:grpSp>
        </p:grpSp>
        <p:cxnSp>
          <p:nvCxnSpPr>
            <p:cNvPr id="46" name="Connettore 2 45">
              <a:extLst>
                <a:ext uri="{FF2B5EF4-FFF2-40B4-BE49-F238E27FC236}">
                  <a16:creationId xmlns:a16="http://schemas.microsoft.com/office/drawing/2014/main" id="{0D101B83-36F7-43B7-9ACE-DABEFF7CCA85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3893306" y="3915681"/>
              <a:ext cx="955502" cy="0"/>
            </a:xfrm>
            <a:prstGeom prst="straightConnector1">
              <a:avLst/>
            </a:prstGeom>
            <a:grpFill/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03490303-ADD4-46AF-8BAB-73A116B4E2A1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3893306" y="4440311"/>
              <a:ext cx="955502" cy="0"/>
            </a:xfrm>
            <a:prstGeom prst="straightConnector1">
              <a:avLst/>
            </a:prstGeom>
            <a:grpFill/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1BCA4F1D-F34A-481E-BC99-F63A0112C1BC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3893306" y="4964944"/>
              <a:ext cx="955502" cy="0"/>
            </a:xfrm>
            <a:prstGeom prst="straightConnector1">
              <a:avLst/>
            </a:prstGeom>
            <a:grpFill/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2 48">
              <a:extLst>
                <a:ext uri="{FF2B5EF4-FFF2-40B4-BE49-F238E27FC236}">
                  <a16:creationId xmlns:a16="http://schemas.microsoft.com/office/drawing/2014/main" id="{A44EDA31-2934-4C10-A875-98660ED83AFA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>
              <a:off x="3893306" y="5489574"/>
              <a:ext cx="955501" cy="0"/>
            </a:xfrm>
            <a:prstGeom prst="straightConnector1">
              <a:avLst/>
            </a:prstGeom>
            <a:grpFill/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F88B30C9-6FCC-4C1E-AE68-7D25C4F1C211}"/>
              </a:ext>
            </a:extLst>
          </p:cNvPr>
          <p:cNvGrpSpPr/>
          <p:nvPr/>
        </p:nvGrpSpPr>
        <p:grpSpPr>
          <a:xfrm>
            <a:off x="3303699" y="4445577"/>
            <a:ext cx="2306811" cy="1692637"/>
            <a:chOff x="3300411" y="4275319"/>
            <a:chExt cx="2306811" cy="1692637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8DBFE345-1282-43BD-9A36-2A6D71ED86E7}"/>
                </a:ext>
              </a:extLst>
            </p:cNvPr>
            <p:cNvGrpSpPr/>
            <p:nvPr/>
          </p:nvGrpSpPr>
          <p:grpSpPr>
            <a:xfrm>
              <a:off x="3300411" y="4275319"/>
              <a:ext cx="1719084" cy="1692637"/>
              <a:chOff x="4702628" y="3508309"/>
              <a:chExt cx="2425959" cy="2388637"/>
            </a:xfrm>
            <a:solidFill>
              <a:schemeClr val="accent2"/>
            </a:solidFill>
          </p:grpSpPr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4B53D3EC-C859-41C8-B697-1E0842DE661B}"/>
                  </a:ext>
                </a:extLst>
              </p:cNvPr>
              <p:cNvSpPr/>
              <p:nvPr/>
            </p:nvSpPr>
            <p:spPr>
              <a:xfrm>
                <a:off x="4702628" y="3508309"/>
                <a:ext cx="2425959" cy="238863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grpSp>
            <p:nvGrpSpPr>
              <p:cNvPr id="38" name="Gruppo 37">
                <a:extLst>
                  <a:ext uri="{FF2B5EF4-FFF2-40B4-BE49-F238E27FC236}">
                    <a16:creationId xmlns:a16="http://schemas.microsoft.com/office/drawing/2014/main" id="{BEC91517-6259-49F5-9396-1413D1F71E42}"/>
                  </a:ext>
                </a:extLst>
              </p:cNvPr>
              <p:cNvGrpSpPr/>
              <p:nvPr/>
            </p:nvGrpSpPr>
            <p:grpSpPr>
              <a:xfrm>
                <a:off x="4848807" y="3653365"/>
                <a:ext cx="2133600" cy="2098524"/>
                <a:chOff x="4848807" y="3674145"/>
                <a:chExt cx="2133600" cy="2098524"/>
              </a:xfrm>
              <a:grpFill/>
            </p:grpSpPr>
            <p:sp>
              <p:nvSpPr>
                <p:cNvPr id="40" name="Rettangolo 39">
                  <a:extLst>
                    <a:ext uri="{FF2B5EF4-FFF2-40B4-BE49-F238E27FC236}">
                      <a16:creationId xmlns:a16="http://schemas.microsoft.com/office/drawing/2014/main" id="{06C97508-84B2-4202-AD95-371590791694}"/>
                    </a:ext>
                  </a:extLst>
                </p:cNvPr>
                <p:cNvSpPr/>
                <p:nvPr/>
              </p:nvSpPr>
              <p:spPr>
                <a:xfrm>
                  <a:off x="4848807" y="3674145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38</a:t>
                  </a:r>
                </a:p>
              </p:txBody>
            </p:sp>
            <p:sp>
              <p:nvSpPr>
                <p:cNvPr id="41" name="Rettangolo 40">
                  <a:extLst>
                    <a:ext uri="{FF2B5EF4-FFF2-40B4-BE49-F238E27FC236}">
                      <a16:creationId xmlns:a16="http://schemas.microsoft.com/office/drawing/2014/main" id="{8C3B2251-196C-4B93-9579-97D8E3F9253E}"/>
                    </a:ext>
                  </a:extLst>
                </p:cNvPr>
                <p:cNvSpPr/>
                <p:nvPr/>
              </p:nvSpPr>
              <p:spPr>
                <a:xfrm>
                  <a:off x="4848807" y="4198776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39</a:t>
                  </a:r>
                </a:p>
              </p:txBody>
            </p:sp>
            <p:sp>
              <p:nvSpPr>
                <p:cNvPr id="42" name="Rettangolo 41">
                  <a:extLst>
                    <a:ext uri="{FF2B5EF4-FFF2-40B4-BE49-F238E27FC236}">
                      <a16:creationId xmlns:a16="http://schemas.microsoft.com/office/drawing/2014/main" id="{BF6CE0C7-FD61-4B55-88F0-C5EEE34C49C2}"/>
                    </a:ext>
                  </a:extLst>
                </p:cNvPr>
                <p:cNvSpPr/>
                <p:nvPr/>
              </p:nvSpPr>
              <p:spPr>
                <a:xfrm>
                  <a:off x="4848807" y="4723407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35</a:t>
                  </a:r>
                </a:p>
              </p:txBody>
            </p:sp>
            <p:sp>
              <p:nvSpPr>
                <p:cNvPr id="43" name="Rettangolo 42">
                  <a:extLst>
                    <a:ext uri="{FF2B5EF4-FFF2-40B4-BE49-F238E27FC236}">
                      <a16:creationId xmlns:a16="http://schemas.microsoft.com/office/drawing/2014/main" id="{896A5F02-8A8C-437D-8CAA-06BF773525A9}"/>
                    </a:ext>
                  </a:extLst>
                </p:cNvPr>
                <p:cNvSpPr/>
                <p:nvPr/>
              </p:nvSpPr>
              <p:spPr>
                <a:xfrm>
                  <a:off x="4848807" y="5248038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32</a:t>
                  </a:r>
                </a:p>
              </p:txBody>
            </p:sp>
          </p:grpSp>
        </p:grpSp>
        <p:cxnSp>
          <p:nvCxnSpPr>
            <p:cNvPr id="78" name="Connettore 2 77">
              <a:extLst>
                <a:ext uri="{FF2B5EF4-FFF2-40B4-BE49-F238E27FC236}">
                  <a16:creationId xmlns:a16="http://schemas.microsoft.com/office/drawing/2014/main" id="{A5D1EBA7-0616-4D40-BE12-EAE3BF394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5908" y="4563991"/>
              <a:ext cx="69131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2 78">
              <a:extLst>
                <a:ext uri="{FF2B5EF4-FFF2-40B4-BE49-F238E27FC236}">
                  <a16:creationId xmlns:a16="http://schemas.microsoft.com/office/drawing/2014/main" id="{4E735FC8-8129-46A3-B7AD-8A9CA2DCD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5908" y="4943566"/>
              <a:ext cx="69131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2 79">
              <a:extLst>
                <a:ext uri="{FF2B5EF4-FFF2-40B4-BE49-F238E27FC236}">
                  <a16:creationId xmlns:a16="http://schemas.microsoft.com/office/drawing/2014/main" id="{D7BEA439-40C5-4057-9579-964E3B1FB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5908" y="5323142"/>
              <a:ext cx="69131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C87F2C6A-A9FC-412C-B385-8F14F64CB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5908" y="5702717"/>
              <a:ext cx="69131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842C5306-822D-47B3-8AD3-B657C768F3DF}"/>
              </a:ext>
            </a:extLst>
          </p:cNvPr>
          <p:cNvGrpSpPr/>
          <p:nvPr/>
        </p:nvGrpSpPr>
        <p:grpSpPr>
          <a:xfrm>
            <a:off x="3298235" y="2381175"/>
            <a:ext cx="2306811" cy="1692637"/>
            <a:chOff x="3300411" y="2582681"/>
            <a:chExt cx="2306811" cy="1692637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59271161-960F-43A3-8C31-8418DB3945EA}"/>
                </a:ext>
              </a:extLst>
            </p:cNvPr>
            <p:cNvGrpSpPr/>
            <p:nvPr/>
          </p:nvGrpSpPr>
          <p:grpSpPr>
            <a:xfrm>
              <a:off x="3300411" y="2582681"/>
              <a:ext cx="1719084" cy="1692637"/>
              <a:chOff x="4702628" y="3508309"/>
              <a:chExt cx="2425959" cy="2388637"/>
            </a:xfrm>
            <a:solidFill>
              <a:schemeClr val="accent2"/>
            </a:solidFill>
          </p:grpSpPr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AC30EB0-3833-4A9E-9268-3E6A7F6D8E45}"/>
                  </a:ext>
                </a:extLst>
              </p:cNvPr>
              <p:cNvSpPr/>
              <p:nvPr/>
            </p:nvSpPr>
            <p:spPr>
              <a:xfrm>
                <a:off x="4702628" y="3508309"/>
                <a:ext cx="2425959" cy="2388637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" name="Gruppo 6">
                <a:extLst>
                  <a:ext uri="{FF2B5EF4-FFF2-40B4-BE49-F238E27FC236}">
                    <a16:creationId xmlns:a16="http://schemas.microsoft.com/office/drawing/2014/main" id="{D4DA14B0-E23E-41BA-B119-73F6EDDD54A7}"/>
                  </a:ext>
                </a:extLst>
              </p:cNvPr>
              <p:cNvGrpSpPr/>
              <p:nvPr/>
            </p:nvGrpSpPr>
            <p:grpSpPr>
              <a:xfrm>
                <a:off x="4848807" y="3653365"/>
                <a:ext cx="2133600" cy="2098524"/>
                <a:chOff x="4848807" y="3674145"/>
                <a:chExt cx="2133600" cy="2098524"/>
              </a:xfrm>
              <a:grpFill/>
            </p:grpSpPr>
            <p:sp>
              <p:nvSpPr>
                <p:cNvPr id="11" name="Rettangolo 10">
                  <a:extLst>
                    <a:ext uri="{FF2B5EF4-FFF2-40B4-BE49-F238E27FC236}">
                      <a16:creationId xmlns:a16="http://schemas.microsoft.com/office/drawing/2014/main" id="{2DCEA4B8-7AC1-4FC0-B8C5-780C1FDB7ACC}"/>
                    </a:ext>
                  </a:extLst>
                </p:cNvPr>
                <p:cNvSpPr/>
                <p:nvPr/>
              </p:nvSpPr>
              <p:spPr>
                <a:xfrm>
                  <a:off x="4848807" y="3674145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4</a:t>
                  </a:r>
                </a:p>
              </p:txBody>
            </p:sp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92DD0DB0-0E0D-4B0A-AB89-EBF3BFF2ACD7}"/>
                    </a:ext>
                  </a:extLst>
                </p:cNvPr>
                <p:cNvSpPr/>
                <p:nvPr/>
              </p:nvSpPr>
              <p:spPr>
                <a:xfrm>
                  <a:off x="4848807" y="4198776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3</a:t>
                  </a:r>
                </a:p>
              </p:txBody>
            </p:sp>
            <p:sp>
              <p:nvSpPr>
                <p:cNvPr id="13" name="Rettangolo 12">
                  <a:extLst>
                    <a:ext uri="{FF2B5EF4-FFF2-40B4-BE49-F238E27FC236}">
                      <a16:creationId xmlns:a16="http://schemas.microsoft.com/office/drawing/2014/main" id="{48303CA2-1F44-4884-B163-EA974668CA40}"/>
                    </a:ext>
                  </a:extLst>
                </p:cNvPr>
                <p:cNvSpPr/>
                <p:nvPr/>
              </p:nvSpPr>
              <p:spPr>
                <a:xfrm>
                  <a:off x="4848807" y="4723407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7</a:t>
                  </a:r>
                </a:p>
              </p:txBody>
            </p:sp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C18D4CC4-E64D-4B58-BB7C-4F0DE0F145FA}"/>
                    </a:ext>
                  </a:extLst>
                </p:cNvPr>
                <p:cNvSpPr/>
                <p:nvPr/>
              </p:nvSpPr>
              <p:spPr>
                <a:xfrm>
                  <a:off x="4848807" y="5248038"/>
                  <a:ext cx="2133600" cy="5246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dirty="0"/>
                    <a:t>10</a:t>
                  </a:r>
                </a:p>
              </p:txBody>
            </p:sp>
          </p:grpSp>
        </p:grpSp>
        <p:cxnSp>
          <p:nvCxnSpPr>
            <p:cNvPr id="82" name="Connettore 2 81">
              <a:extLst>
                <a:ext uri="{FF2B5EF4-FFF2-40B4-BE49-F238E27FC236}">
                  <a16:creationId xmlns:a16="http://schemas.microsoft.com/office/drawing/2014/main" id="{D21691F7-5CF4-4EA2-B321-11C934A72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5908" y="2871353"/>
              <a:ext cx="69131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2 82">
              <a:extLst>
                <a:ext uri="{FF2B5EF4-FFF2-40B4-BE49-F238E27FC236}">
                  <a16:creationId xmlns:a16="http://schemas.microsoft.com/office/drawing/2014/main" id="{DC607F95-797A-4979-A390-A312E0ACE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5908" y="3250928"/>
              <a:ext cx="69131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2 83">
              <a:extLst>
                <a:ext uri="{FF2B5EF4-FFF2-40B4-BE49-F238E27FC236}">
                  <a16:creationId xmlns:a16="http://schemas.microsoft.com/office/drawing/2014/main" id="{F50BADEE-B085-4156-BC26-A9C7D31F1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5908" y="3630504"/>
              <a:ext cx="69131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2 84">
              <a:extLst>
                <a:ext uri="{FF2B5EF4-FFF2-40B4-BE49-F238E27FC236}">
                  <a16:creationId xmlns:a16="http://schemas.microsoft.com/office/drawing/2014/main" id="{1028185B-D771-410A-B510-F30D786DA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5908" y="4010079"/>
              <a:ext cx="69131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50000"/>
                </a:schemeClr>
              </a:solidFill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ttangolo 85">
            <a:extLst>
              <a:ext uri="{FF2B5EF4-FFF2-40B4-BE49-F238E27FC236}">
                <a16:creationId xmlns:a16="http://schemas.microsoft.com/office/drawing/2014/main" id="{D44EA339-7146-4F12-A801-6BF0903FDB40}"/>
              </a:ext>
            </a:extLst>
          </p:cNvPr>
          <p:cNvSpPr/>
          <p:nvPr/>
        </p:nvSpPr>
        <p:spPr>
          <a:xfrm>
            <a:off x="6678262" y="2678044"/>
            <a:ext cx="1755203" cy="525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spc="-150" dirty="0" err="1">
                <a:latin typeface="IBM Plex Mono Text" panose="020B0509050203000203" pitchFamily="49" charset="0"/>
              </a:rPr>
              <a:t>add_v</a:t>
            </a:r>
            <a:r>
              <a:rPr lang="it-IT" sz="1400" spc="-150" dirty="0">
                <a:latin typeface="IBM Plex Mono Text" panose="020B0509050203000203" pitchFamily="49" charset="0"/>
              </a:rPr>
              <a:t> %vr1, %vr2</a:t>
            </a:r>
          </a:p>
        </p:txBody>
      </p: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5DE221DE-2247-4963-ACFD-4E7B8223246F}"/>
              </a:ext>
            </a:extLst>
          </p:cNvPr>
          <p:cNvCxnSpPr>
            <a:cxnSpLocks/>
            <a:stCxn id="86" idx="0"/>
            <a:endCxn id="64" idx="0"/>
          </p:cNvCxnSpPr>
          <p:nvPr/>
        </p:nvCxnSpPr>
        <p:spPr>
          <a:xfrm rot="16200000" flipV="1">
            <a:off x="6637731" y="1759910"/>
            <a:ext cx="130926" cy="1705341"/>
          </a:xfrm>
          <a:prstGeom prst="bentConnector3">
            <a:avLst>
              <a:gd name="adj1" fmla="val 274602"/>
            </a:avLst>
          </a:prstGeom>
          <a:ln w="38100">
            <a:solidFill>
              <a:schemeClr val="accent6">
                <a:lumMod val="50000"/>
              </a:schemeClr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72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Un ‘semplice’ programma SSE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83FE24-82FB-406D-AB45-ADFA96B81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/>
              <a:t>Vettorizzazione del seguente (pseudo)codice con SSE (128 bit)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dirty="0">
                <a:solidFill>
                  <a:schemeClr val="accent6">
                    <a:lumMod val="50000"/>
                  </a:schemeClr>
                </a:solidFill>
                <a:latin typeface="IBM Plex Mono Text" panose="020B0509050203000203" pitchFamily="49" charset="0"/>
              </a:rPr>
              <a:t>float a[n], b[n], x = 0.0</a:t>
            </a:r>
          </a:p>
          <a:p>
            <a:pPr marL="0" indent="0">
              <a:buNone/>
            </a:pPr>
            <a:r>
              <a:rPr lang="it-IT" sz="1800" dirty="0">
                <a:solidFill>
                  <a:schemeClr val="accent6">
                    <a:lumMod val="50000"/>
                  </a:schemeClr>
                </a:solidFill>
                <a:latin typeface="IBM Plex Mono Text" panose="020B0509050203000203" pitchFamily="49" charset="0"/>
              </a:rPr>
              <a:t>for </a:t>
            </a:r>
            <a:r>
              <a:rPr lang="it-IT" sz="1800" dirty="0" err="1">
                <a:solidFill>
                  <a:schemeClr val="accent6">
                    <a:lumMod val="50000"/>
                  </a:schemeClr>
                </a:solidFill>
                <a:latin typeface="IBM Plex Mono Text" panose="020B0509050203000203" pitchFamily="49" charset="0"/>
              </a:rPr>
              <a:t>int</a:t>
            </a:r>
            <a:r>
              <a:rPr lang="it-IT" sz="1800" dirty="0">
                <a:solidFill>
                  <a:schemeClr val="accent6">
                    <a:lumMod val="50000"/>
                  </a:schemeClr>
                </a:solidFill>
                <a:latin typeface="IBM Plex Mono Text" panose="020B0509050203000203" pitchFamily="49" charset="0"/>
              </a:rPr>
              <a:t> i := 0 to n </a:t>
            </a:r>
          </a:p>
          <a:p>
            <a:pPr marL="0" indent="0">
              <a:buNone/>
            </a:pPr>
            <a:r>
              <a:rPr lang="it-IT" sz="1800" dirty="0">
                <a:solidFill>
                  <a:schemeClr val="accent6">
                    <a:lumMod val="50000"/>
                  </a:schemeClr>
                </a:solidFill>
                <a:latin typeface="IBM Plex Mono Text" panose="020B0509050203000203" pitchFamily="49" charset="0"/>
              </a:rPr>
              <a:t>	x = x + a[i] * b[i]</a:t>
            </a:r>
          </a:p>
          <a:p>
            <a:pPr marL="0" indent="0">
              <a:buNone/>
            </a:pPr>
            <a:r>
              <a:rPr lang="it-IT" sz="1800" dirty="0" err="1">
                <a:solidFill>
                  <a:schemeClr val="accent6">
                    <a:lumMod val="50000"/>
                  </a:schemeClr>
                </a:solidFill>
                <a:latin typeface="IBM Plex Mono Text" panose="020B0509050203000203" pitchFamily="49" charset="0"/>
              </a:rPr>
              <a:t>endfor</a:t>
            </a:r>
            <a:endParaRPr lang="it-IT" sz="1800" dirty="0">
              <a:latin typeface="IBM Plex Mono Text" panose="020B0509050203000203" pitchFamily="49" charset="0"/>
            </a:endParaRP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Comprensibile, ma tedioso!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31BF1AD-8E88-4BDE-B1A6-3D56AE2212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9BC9B8-0A88-4708-AB71-BCE14E9DC343}"/>
              </a:ext>
            </a:extLst>
          </p:cNvPr>
          <p:cNvSpPr txBox="1"/>
          <p:nvPr/>
        </p:nvSpPr>
        <p:spPr>
          <a:xfrm>
            <a:off x="5989320" y="2298201"/>
            <a:ext cx="4754880" cy="397031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it-IT" dirty="0">
              <a:solidFill>
                <a:schemeClr val="bg1"/>
              </a:solidFill>
              <a:latin typeface="IBM Plex Mono Text" panose="020B0509050203000203" pitchFamily="49" charset="0"/>
            </a:endParaRP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	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xorps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xmm0, xmm0 </a:t>
            </a:r>
          </a:p>
          <a:p>
            <a:endParaRPr lang="it-IT" dirty="0">
              <a:solidFill>
                <a:schemeClr val="bg1"/>
              </a:solidFill>
              <a:latin typeface="IBM Plex Mono Text" panose="020B0509050203000203" pitchFamily="49" charset="0"/>
            </a:endParaRP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Back: </a:t>
            </a: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	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movaps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xmm1, _a[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ecx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] </a:t>
            </a: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	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mulps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xmm1, _b[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ecx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] </a:t>
            </a: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	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addps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xmm0, xmm1 </a:t>
            </a: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	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add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ecx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, 16 </a:t>
            </a: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	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cmp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ecx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edi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</a:t>
            </a: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	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jl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Back </a:t>
            </a: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	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haddps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xmm0, xmm0         </a:t>
            </a:r>
          </a:p>
          <a:p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	</a:t>
            </a:r>
            <a:r>
              <a:rPr lang="it-IT" dirty="0" err="1">
                <a:solidFill>
                  <a:schemeClr val="bg1"/>
                </a:solidFill>
                <a:latin typeface="IBM Plex Mono Text" panose="020B0509050203000203" pitchFamily="49" charset="0"/>
              </a:rPr>
              <a:t>haddps</a:t>
            </a:r>
            <a:r>
              <a:rPr lang="it-IT" dirty="0">
                <a:solidFill>
                  <a:schemeClr val="bg1"/>
                </a:solidFill>
                <a:latin typeface="IBM Plex Mono Text" panose="020B0509050203000203" pitchFamily="49" charset="0"/>
              </a:rPr>
              <a:t> xmm0, xmm0  </a:t>
            </a:r>
          </a:p>
          <a:p>
            <a:endParaRPr lang="it-IT" dirty="0">
              <a:solidFill>
                <a:schemeClr val="bg1"/>
              </a:solidFill>
              <a:latin typeface="IBM Plex Mono Text" panose="020B0509050203000203" pitchFamily="49" charset="0"/>
            </a:endParaRPr>
          </a:p>
          <a:p>
            <a:endParaRPr lang="it-IT" dirty="0">
              <a:solidFill>
                <a:schemeClr val="bg1"/>
              </a:solidFill>
              <a:latin typeface="IBM Plex Mono Text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783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cap="none"/>
              <a:t>La prima GPU con supporto CUDA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2336847-606B-4D85-8FFB-7D27108B4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8223" y="2084832"/>
            <a:ext cx="7475553" cy="3453705"/>
          </a:xfrm>
          <a:prstGeom prst="rect">
            <a:avLst/>
          </a:prstGeom>
        </p:spPr>
      </p:pic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40DC7E80-6DBE-48E5-A005-FDED034A071A}"/>
              </a:ext>
            </a:extLst>
          </p:cNvPr>
          <p:cNvSpPr txBox="1">
            <a:spLocks/>
          </p:cNvSpPr>
          <p:nvPr/>
        </p:nvSpPr>
        <p:spPr>
          <a:xfrm>
            <a:off x="3719526" y="5616051"/>
            <a:ext cx="6114250" cy="4785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accent3">
                    <a:lumMod val="50000"/>
                  </a:schemeClr>
                </a:solidFill>
              </a:rPr>
              <a:t>NVidia </a:t>
            </a:r>
            <a:r>
              <a:rPr lang="it-IT" dirty="0" err="1">
                <a:solidFill>
                  <a:schemeClr val="accent3">
                    <a:lumMod val="50000"/>
                  </a:schemeClr>
                </a:solidFill>
              </a:rPr>
              <a:t>GeForce</a:t>
            </a:r>
            <a:r>
              <a:rPr lang="it-IT" dirty="0">
                <a:solidFill>
                  <a:schemeClr val="accent3">
                    <a:lumMod val="50000"/>
                  </a:schemeClr>
                </a:solidFill>
              </a:rPr>
              <a:t> 8800 GT - 2006</a:t>
            </a:r>
          </a:p>
        </p:txBody>
      </p:sp>
    </p:spTree>
    <p:extLst>
      <p:ext uri="{BB962C8B-B14F-4D97-AF65-F5344CB8AC3E}">
        <p14:creationId xmlns:p14="http://schemas.microsoft.com/office/powerpoint/2010/main" val="1691014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cap="none" dirty="0"/>
              <a:t>La prima GPU con supporto CUDA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A827E7-161A-4137-9B50-014D838C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165" y="2206093"/>
            <a:ext cx="7671669" cy="394542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BD22D6F-9D07-4E0B-BC2B-6EF34B2328E0}"/>
              </a:ext>
            </a:extLst>
          </p:cNvPr>
          <p:cNvSpPr/>
          <p:nvPr/>
        </p:nvSpPr>
        <p:spPr>
          <a:xfrm>
            <a:off x="2260165" y="3429000"/>
            <a:ext cx="7291339" cy="1441174"/>
          </a:xfrm>
          <a:prstGeom prst="rect">
            <a:avLst/>
          </a:prstGeom>
          <a:solidFill>
            <a:schemeClr val="accent3">
              <a:lumMod val="75000"/>
              <a:alpha val="43137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84E3A-EFB5-4E71-B331-D79D69DE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it-IT" sz="4400" dirty="0"/>
              <a:t>COMMODITIES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7668E9D-0AE1-45CF-8BED-E11EB917B62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6066818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Condensed Text"/>
                <a:ea typeface="+mn-ea"/>
                <a:cs typeface="+mn-cs"/>
              </a:rPr>
              <a:t>“Beni di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Condensed Text"/>
                <a:ea typeface="+mn-ea"/>
                <a:cs typeface="+mn-cs"/>
              </a:rPr>
              <a:t>consumo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Condensed Text"/>
                <a:ea typeface="+mn-ea"/>
                <a:cs typeface="+mn-cs"/>
              </a:rPr>
              <a:t>”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 Condensed Text"/>
              <a:ea typeface="+mn-ea"/>
              <a:cs typeface="+mn-cs"/>
            </a:endParaRPr>
          </a:p>
          <a:p>
            <a:pPr marL="91440" marR="0" lvl="0" indent="-91440" algn="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noFill/>
                <a:effectLst/>
                <a:uLnTx/>
                <a:uFillTx/>
                <a:latin typeface="IBM Plex Sans Condensed SemiBol" panose="020B0706050203000203" pitchFamily="34" charset="0"/>
                <a:ea typeface="+mn-ea"/>
                <a:cs typeface="+mn-cs"/>
              </a:rPr>
              <a:t>2009-20xx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66BF1C2-0E6F-49C0-88C2-11E92B3F7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5" r="19876" b="33450"/>
          <a:stretch/>
        </p:blipFill>
        <p:spPr>
          <a:xfrm rot="16200000">
            <a:off x="6474343" y="1140346"/>
            <a:ext cx="6858003" cy="45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74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cap="none"/>
              <a:t>Un supercomputer in tasca</a:t>
            </a:r>
          </a:p>
        </p:txBody>
      </p:sp>
      <p:pic>
        <p:nvPicPr>
          <p:cNvPr id="5" name="Immagine 5" descr="Immagine che contiene fotografia, diverso, lato, parcheggio&#10;&#10;Descrizione generata con affidabilità molto elevata">
            <a:extLst>
              <a:ext uri="{FF2B5EF4-FFF2-40B4-BE49-F238E27FC236}">
                <a16:creationId xmlns:a16="http://schemas.microsoft.com/office/drawing/2014/main" id="{86BB0917-7368-4049-94DF-8167AB11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75" y="2084832"/>
            <a:ext cx="7445249" cy="41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02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cap="none" err="1"/>
              <a:t>Teraflops</a:t>
            </a:r>
            <a:r>
              <a:rPr lang="it-IT" cap="none"/>
              <a:t>-in-a-box</a:t>
            </a:r>
          </a:p>
        </p:txBody>
      </p:sp>
      <p:pic>
        <p:nvPicPr>
          <p:cNvPr id="6" name="Immagine 5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844D5B94-D08F-4235-B526-B34C3CABB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t="15576" r="5190" b="11669"/>
          <a:stretch/>
        </p:blipFill>
        <p:spPr>
          <a:xfrm>
            <a:off x="1989221" y="2195192"/>
            <a:ext cx="8213558" cy="3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8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o 37">
            <a:extLst>
              <a:ext uri="{FF2B5EF4-FFF2-40B4-BE49-F238E27FC236}">
                <a16:creationId xmlns:a16="http://schemas.microsoft.com/office/drawing/2014/main" id="{FDDF164A-A9B2-435C-884E-013A1731D446}"/>
              </a:ext>
            </a:extLst>
          </p:cNvPr>
          <p:cNvGrpSpPr/>
          <p:nvPr/>
        </p:nvGrpSpPr>
        <p:grpSpPr>
          <a:xfrm>
            <a:off x="1549764" y="2361831"/>
            <a:ext cx="9092471" cy="3208864"/>
            <a:chOff x="1549916" y="2084832"/>
            <a:chExt cx="9092471" cy="3208864"/>
          </a:xfrm>
        </p:grpSpPr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70AB5C6A-D4D9-4563-8F51-1B1B5930FE33}"/>
                </a:ext>
              </a:extLst>
            </p:cNvPr>
            <p:cNvGrpSpPr/>
            <p:nvPr/>
          </p:nvGrpSpPr>
          <p:grpSpPr>
            <a:xfrm>
              <a:off x="1549918" y="2084832"/>
              <a:ext cx="9092469" cy="1477328"/>
              <a:chOff x="1549918" y="2084832"/>
              <a:chExt cx="9092469" cy="1477328"/>
            </a:xfrm>
          </p:grpSpPr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AF8ED885-6632-4B34-A3FA-997C8EA4BDFC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 flipV="1">
                <a:off x="4429612" y="2823496"/>
                <a:ext cx="3332775" cy="1088"/>
              </a:xfrm>
              <a:prstGeom prst="straightConnector1">
                <a:avLst/>
              </a:prstGeom>
              <a:ln w="76200">
                <a:solidFill>
                  <a:schemeClr val="bg2">
                    <a:lumMod val="25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6E4FB30-CAB6-47E0-8E6D-800DC5040382}"/>
                  </a:ext>
                </a:extLst>
              </p:cNvPr>
              <p:cNvSpPr txBox="1"/>
              <p:nvPr/>
            </p:nvSpPr>
            <p:spPr>
              <a:xfrm>
                <a:off x="1549918" y="2501418"/>
                <a:ext cx="28796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dirty="0">
                    <a:latin typeface="IBM Plex Sans Condensed Text" panose="020B0506050203000203" pitchFamily="34" charset="0"/>
                  </a:rPr>
                  <a:t>Tutti gli uomini sono mortali. Nessun mattone è mortale.</a:t>
                </a:r>
              </a:p>
            </p:txBody>
          </p:sp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171E65A-46FD-4A4D-A1E0-439EE67D7D71}"/>
                  </a:ext>
                </a:extLst>
              </p:cNvPr>
              <p:cNvSpPr txBox="1"/>
              <p:nvPr/>
            </p:nvSpPr>
            <p:spPr>
              <a:xfrm>
                <a:off x="7762387" y="2084832"/>
                <a:ext cx="2880000" cy="147732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it-IT" dirty="0">
                    <a:latin typeface="IBM 3270 Narrow" panose="02000609000000000000" pitchFamily="49" charset="0"/>
                    <a:ea typeface="IBM 3270 Narrow" panose="02000609000000000000" pitchFamily="49" charset="0"/>
                  </a:rPr>
                  <a:t>547574746920676C6920756F6D696E6920736F6E6F206D6F7274616C692E204E657373756E206D6174746F6E6520E8206D6F7274616C652E</a:t>
                </a:r>
              </a:p>
            </p:txBody>
          </p: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66AE40C0-58B8-4887-9CA1-2E5D81E98375}"/>
                </a:ext>
              </a:extLst>
            </p:cNvPr>
            <p:cNvGrpSpPr/>
            <p:nvPr/>
          </p:nvGrpSpPr>
          <p:grpSpPr>
            <a:xfrm>
              <a:off x="1549916" y="4370366"/>
              <a:ext cx="9092471" cy="923330"/>
              <a:chOff x="1549916" y="4370366"/>
              <a:chExt cx="9092471" cy="923330"/>
            </a:xfrm>
          </p:grpSpPr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ABA53B2F-884F-4434-9ECA-022F42287688}"/>
                  </a:ext>
                </a:extLst>
              </p:cNvPr>
              <p:cNvCxnSpPr/>
              <p:nvPr/>
            </p:nvCxnSpPr>
            <p:spPr>
              <a:xfrm flipV="1">
                <a:off x="4429611" y="4830943"/>
                <a:ext cx="3332775" cy="1088"/>
              </a:xfrm>
              <a:prstGeom prst="straightConnector1">
                <a:avLst/>
              </a:prstGeom>
              <a:ln w="76200">
                <a:solidFill>
                  <a:schemeClr val="bg2">
                    <a:lumMod val="25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D8A932C-FD80-444A-8258-B8C1C0A51568}"/>
                  </a:ext>
                </a:extLst>
              </p:cNvPr>
              <p:cNvSpPr txBox="1"/>
              <p:nvPr/>
            </p:nvSpPr>
            <p:spPr>
              <a:xfrm>
                <a:off x="7762387" y="4370366"/>
                <a:ext cx="2880000" cy="9233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it-IT" dirty="0">
                    <a:latin typeface="IBM 3270 Narrow" panose="02000609000000000000" pitchFamily="49" charset="0"/>
                    <a:ea typeface="IBM 3270 Narrow" panose="02000609000000000000" pitchFamily="49" charset="0"/>
                  </a:rPr>
                  <a:t>4E657373756E20756F6D6F20E820756E206D6174746F6E652E</a:t>
                </a:r>
                <a:endParaRPr lang="it-IT" dirty="0"/>
              </a:p>
            </p:txBody>
          </p:sp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EA59BED7-A6A9-4BD8-9CEF-BD8007E00CBB}"/>
                  </a:ext>
                </a:extLst>
              </p:cNvPr>
              <p:cNvSpPr/>
              <p:nvPr/>
            </p:nvSpPr>
            <p:spPr>
              <a:xfrm>
                <a:off x="1549916" y="4647365"/>
                <a:ext cx="28796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it-IT" dirty="0">
                    <a:latin typeface="IBM Plex Sans Condensed Text" panose="020B0506050203000203" pitchFamily="34" charset="0"/>
                  </a:rPr>
                  <a:t>Nessun uomo è un mattone.</a:t>
                </a:r>
              </a:p>
            </p:txBody>
          </p:sp>
        </p:grpSp>
      </p:grp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10352BF0-9FA3-4AC3-9E06-4657607C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6153" y="2365018"/>
            <a:ext cx="2879693" cy="3619075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‘Intelligenza Artificiale’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E396891D-703A-43BF-85E1-50DB373DECDC}"/>
              </a:ext>
            </a:extLst>
          </p:cNvPr>
          <p:cNvGrpSpPr/>
          <p:nvPr/>
        </p:nvGrpSpPr>
        <p:grpSpPr>
          <a:xfrm>
            <a:off x="2989612" y="3424748"/>
            <a:ext cx="6212623" cy="1499616"/>
            <a:chOff x="2989612" y="3424748"/>
            <a:chExt cx="6212623" cy="1499616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A4CD7C7A-2C61-45B5-9E88-F5FF333A9CD4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9202235" y="3839159"/>
              <a:ext cx="0" cy="808206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60C4E57F-5F16-4198-84D2-5FE735E1D38E}"/>
                </a:ext>
              </a:extLst>
            </p:cNvPr>
            <p:cNvCxnSpPr>
              <a:cxnSpLocks/>
              <a:stCxn id="3" idx="2"/>
              <a:endCxn id="7" idx="0"/>
            </p:cNvCxnSpPr>
            <p:nvPr/>
          </p:nvCxnSpPr>
          <p:spPr>
            <a:xfrm flipH="1">
              <a:off x="2989612" y="3424748"/>
              <a:ext cx="1" cy="1499616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2B326F66-5AA9-4328-BC2E-48CEDB0C0CD8}"/>
                </a:ext>
              </a:extLst>
            </p:cNvPr>
            <p:cNvSpPr txBox="1"/>
            <p:nvPr/>
          </p:nvSpPr>
          <p:spPr>
            <a:xfrm>
              <a:off x="5744295" y="4214534"/>
              <a:ext cx="7034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4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IBM 3270 Narrow" panose="02000609000000000000" pitchFamily="49" charset="0"/>
                  <a:ea typeface="IBM 3270 Narrow" panose="02000609000000000000" pitchFamily="49" charset="0"/>
                </a:rPr>
                <a:t>?</a:t>
              </a:r>
              <a:endParaRPr lang="it-IT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IBM 3270 Narrow" panose="02000609000000000000" pitchFamily="49" charset="0"/>
                <a:ea typeface="IBM 3270 Narrow" panose="020006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4">
            <a:extLst>
              <a:ext uri="{FF2B5EF4-FFF2-40B4-BE49-F238E27FC236}">
                <a16:creationId xmlns:a16="http://schemas.microsoft.com/office/drawing/2014/main" id="{5065A0B6-A5E9-424E-85C2-7865667EB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7834" y="2081145"/>
            <a:ext cx="6016330" cy="4184801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/>
              <a:t>Uno sguardo al futuro</a:t>
            </a:r>
          </a:p>
        </p:txBody>
      </p:sp>
      <p:pic>
        <p:nvPicPr>
          <p:cNvPr id="10" name="Segnaposto contenuto 14">
            <a:extLst>
              <a:ext uri="{FF2B5EF4-FFF2-40B4-BE49-F238E27FC236}">
                <a16:creationId xmlns:a16="http://schemas.microsoft.com/office/drawing/2014/main" id="{C17DAA08-E3DB-4584-9935-9CF325442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5484" y="2081145"/>
            <a:ext cx="6201031" cy="418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McCarthy e il LISP</a:t>
            </a:r>
          </a:p>
        </p:txBody>
      </p:sp>
      <p:pic>
        <p:nvPicPr>
          <p:cNvPr id="15" name="Segnaposto contenuto 14" descr="Immagine che contiene persona, uomo, inpiedi, facciata&#10;&#10;Descrizione generata automaticamente">
            <a:extLst>
              <a:ext uri="{FF2B5EF4-FFF2-40B4-BE49-F238E27FC236}">
                <a16:creationId xmlns:a16="http://schemas.microsoft.com/office/drawing/2014/main" id="{10352BF0-9FA3-4AC3-9E06-4657607C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59" y="2084295"/>
            <a:ext cx="5953682" cy="4188489"/>
          </a:xfr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E5383F6A-496F-48B1-996C-8F6FF0368BC8}"/>
              </a:ext>
            </a:extLst>
          </p:cNvPr>
          <p:cNvGrpSpPr/>
          <p:nvPr/>
        </p:nvGrpSpPr>
        <p:grpSpPr>
          <a:xfrm>
            <a:off x="3119159" y="2351313"/>
            <a:ext cx="5953682" cy="3506042"/>
            <a:chOff x="3119159" y="2175848"/>
            <a:chExt cx="5953682" cy="3506042"/>
          </a:xfrm>
        </p:grpSpPr>
        <p:pic>
          <p:nvPicPr>
            <p:cNvPr id="4" name="Immagine 3" descr="Immagine che contiene serviziodatavola, piatto&#10;&#10;Descrizione generata automaticamente">
              <a:extLst>
                <a:ext uri="{FF2B5EF4-FFF2-40B4-BE49-F238E27FC236}">
                  <a16:creationId xmlns:a16="http://schemas.microsoft.com/office/drawing/2014/main" id="{872FFA07-0F2D-42A3-86C3-14603B50B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598" y="2175848"/>
              <a:ext cx="2392170" cy="1653125"/>
            </a:xfrm>
            <a:prstGeom prst="roundRect">
              <a:avLst>
                <a:gd name="adj" fmla="val 18902"/>
              </a:avLst>
            </a:prstGeom>
            <a:ln>
              <a:noFill/>
            </a:ln>
            <a:effectLst/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C136A04-D797-4898-8442-B0302AB4785F}"/>
                </a:ext>
              </a:extLst>
            </p:cNvPr>
            <p:cNvSpPr txBox="1"/>
            <p:nvPr/>
          </p:nvSpPr>
          <p:spPr>
            <a:xfrm>
              <a:off x="3119159" y="4850893"/>
              <a:ext cx="595368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4800" i="1" dirty="0" err="1">
                  <a:solidFill>
                    <a:schemeClr val="accent2">
                      <a:lumMod val="50000"/>
                    </a:schemeClr>
                  </a:solidFill>
                  <a:latin typeface="IBM Plex Sans SemiBold" panose="020B0703050203000203" pitchFamily="34" charset="0"/>
                </a:rPr>
                <a:t>LISt</a:t>
              </a:r>
              <a:r>
                <a:rPr lang="it-IT" sz="4800" i="1" dirty="0">
                  <a:solidFill>
                    <a:schemeClr val="accent2">
                      <a:lumMod val="50000"/>
                    </a:schemeClr>
                  </a:solidFill>
                  <a:latin typeface="IBM Plex Sans SemiBold" panose="020B0703050203000203" pitchFamily="34" charset="0"/>
                </a:rPr>
                <a:t> Processor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368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Il linguaggio LISP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68BB08-49A4-4329-B52D-775A775F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E8C9EA-DF78-40D6-89E0-B298D40FB34F}"/>
              </a:ext>
            </a:extLst>
          </p:cNvPr>
          <p:cNvSpPr txBox="1"/>
          <p:nvPr/>
        </p:nvSpPr>
        <p:spPr>
          <a:xfrm>
            <a:off x="1024128" y="2298201"/>
            <a:ext cx="9720072" cy="403187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* (DEFUN SUM (A B) (+ A B))</a:t>
            </a: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SUM</a:t>
            </a:r>
            <a:b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</a:br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* (SUM 40 2)</a:t>
            </a: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42</a:t>
            </a:r>
            <a:b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</a:br>
            <a:b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</a:br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  <a:ea typeface="Olympiad Austin Uni" panose="00000009000000000000" pitchFamily="49" charset="0"/>
                <a:cs typeface="PxPlus IBM VGA9" panose="00000009000000000000" pitchFamily="49" charset="0"/>
              </a:rPr>
              <a:t>* (MAPCAR #’ABS ‘(-85 85 68 -68 76 -82 -76 -82 66 -65))</a:t>
            </a: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</a:rPr>
              <a:t>(85 85 68 68 76 82 76 82 66 65)</a:t>
            </a:r>
          </a:p>
          <a:p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</a:endParaRPr>
          </a:p>
          <a:p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</a:rPr>
              <a:t>* (MAPCAR #’(LAMBDA (X) (+ X 10)) ‘(32 33 34 35))</a:t>
            </a:r>
            <a:b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</a:rPr>
            </a:br>
            <a:r>
              <a:rPr lang="it-IT" sz="1600" dirty="0">
                <a:solidFill>
                  <a:schemeClr val="bg1"/>
                </a:solidFill>
                <a:latin typeface="IBM Plex Mono Text" panose="020B0509050203000203" pitchFamily="49" charset="0"/>
              </a:rPr>
              <a:t>(42 43 44 45)</a:t>
            </a:r>
          </a:p>
          <a:p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</a:endParaRPr>
          </a:p>
          <a:p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  <a:p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  <a:p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  <a:p>
            <a:endParaRPr lang="it-IT" sz="1600" dirty="0">
              <a:solidFill>
                <a:schemeClr val="bg1"/>
              </a:solidFill>
              <a:latin typeface="IBM Plex Mono Text" panose="020B0509050203000203" pitchFamily="49" charset="0"/>
              <a:ea typeface="Olympiad Austin Uni" panose="00000009000000000000" pitchFamily="49" charset="0"/>
              <a:cs typeface="PxPlus IBM VGA9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2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Il ‘MIT AI Lab’</a:t>
            </a:r>
          </a:p>
        </p:txBody>
      </p:sp>
      <p:pic>
        <p:nvPicPr>
          <p:cNvPr id="10" name="Segnaposto contenuto 14">
            <a:extLst>
              <a:ext uri="{FF2B5EF4-FFF2-40B4-BE49-F238E27FC236}">
                <a16:creationId xmlns:a16="http://schemas.microsoft.com/office/drawing/2014/main" id="{C17DAA08-E3DB-4584-9935-9CF325442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5484" y="2081145"/>
            <a:ext cx="6201031" cy="4188488"/>
          </a:xfrm>
          <a:prstGeom prst="rect">
            <a:avLst/>
          </a:prstGeom>
        </p:spPr>
      </p:pic>
      <p:pic>
        <p:nvPicPr>
          <p:cNvPr id="11" name="Segnaposto contenuto 14">
            <a:extLst>
              <a:ext uri="{FF2B5EF4-FFF2-40B4-BE49-F238E27FC236}">
                <a16:creationId xmlns:a16="http://schemas.microsoft.com/office/drawing/2014/main" id="{5065A0B6-A5E9-424E-85C2-7865667EB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6" r="9165"/>
          <a:stretch/>
        </p:blipFill>
        <p:spPr>
          <a:xfrm>
            <a:off x="2995484" y="2081145"/>
            <a:ext cx="6201031" cy="4184801"/>
          </a:xfrm>
        </p:spPr>
      </p:pic>
    </p:spTree>
    <p:extLst>
      <p:ext uri="{BB962C8B-B14F-4D97-AF65-F5344CB8AC3E}">
        <p14:creationId xmlns:p14="http://schemas.microsoft.com/office/powerpoint/2010/main" val="26003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C8B2C-B7E4-4110-BF2A-118ACED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Il ‘MIT AI Lab’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07C9DF-A01B-497E-9139-5002EE68B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3E1D44D-BE34-4AC3-A786-FBA5CFAC8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"/>
          <a:stretch/>
        </p:blipFill>
        <p:spPr>
          <a:xfrm>
            <a:off x="2857372" y="1987756"/>
            <a:ext cx="6477255" cy="4321604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27CC7F0F-3FCB-4E2D-A9B8-2F16A53A1B9F}"/>
              </a:ext>
            </a:extLst>
          </p:cNvPr>
          <p:cNvSpPr/>
          <p:nvPr/>
        </p:nvSpPr>
        <p:spPr>
          <a:xfrm>
            <a:off x="6483482" y="2319251"/>
            <a:ext cx="937260" cy="937260"/>
          </a:xfrm>
          <a:prstGeom prst="ellipse">
            <a:avLst/>
          </a:prstGeom>
          <a:solidFill>
            <a:schemeClr val="accent2">
              <a:alpha val="14902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6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4"/>
    </mc:Choice>
    <mc:Fallback xmlns="">
      <p:transition spd="slow" advTm="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2.3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Personalizzato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 Typography">
      <a:majorFont>
        <a:latin typeface="IBM Selectric Light Italic"/>
        <a:ea typeface=""/>
        <a:cs typeface=""/>
      </a:majorFont>
      <a:minorFont>
        <a:latin typeface="IBM Plex Sans Condensed Text"/>
        <a:ea typeface=""/>
        <a:cs typeface="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A41AC481-B287-49C8-90EF-C669597D2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649</Words>
  <Application>Microsoft Office PowerPoint</Application>
  <PresentationFormat>Widescreen</PresentationFormat>
  <Paragraphs>204</Paragraphs>
  <Slides>50</Slides>
  <Notes>30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65" baseType="lpstr">
      <vt:lpstr>alarm clock</vt:lpstr>
      <vt:lpstr>Calibri</vt:lpstr>
      <vt:lpstr>Dymo</vt:lpstr>
      <vt:lpstr>IBM 3270 Narrow</vt:lpstr>
      <vt:lpstr>IBM Plex Mono SemiBold</vt:lpstr>
      <vt:lpstr>IBM Plex Mono Text</vt:lpstr>
      <vt:lpstr>IBM Plex Sans Condensed SemiBol</vt:lpstr>
      <vt:lpstr>IBM Plex Sans Condensed Text</vt:lpstr>
      <vt:lpstr>IBM Plex Sans SemiBold</vt:lpstr>
      <vt:lpstr>IBM Selectric Light Italic</vt:lpstr>
      <vt:lpstr>IBM Selectric Manifold</vt:lpstr>
      <vt:lpstr>Levenim MT</vt:lpstr>
      <vt:lpstr>Tw Cen MT</vt:lpstr>
      <vt:lpstr>Wingdings 3</vt:lpstr>
      <vt:lpstr>Integrale</vt:lpstr>
      <vt:lpstr>Weaving a story</vt:lpstr>
      <vt:lpstr>Cold Start</vt:lpstr>
      <vt:lpstr>‘Intelligenza Artificiale’</vt:lpstr>
      <vt:lpstr>‘Intelligenza Artificiale’</vt:lpstr>
      <vt:lpstr>‘Intelligenza Artificiale’</vt:lpstr>
      <vt:lpstr>McCarthy e il LISP</vt:lpstr>
      <vt:lpstr>Il linguaggio LISP</vt:lpstr>
      <vt:lpstr>Il ‘MIT AI Lab’</vt:lpstr>
      <vt:lpstr>Il ‘MIT AI Lab’</vt:lpstr>
      <vt:lpstr>L’architettura del PDP-10</vt:lpstr>
      <vt:lpstr>L’architettura del PDP-10</vt:lpstr>
      <vt:lpstr>L’architettura del PDP-10</vt:lpstr>
      <vt:lpstr>Il sistema operativo ITS</vt:lpstr>
      <vt:lpstr>La memoria in LISP</vt:lpstr>
      <vt:lpstr>Il garbage collector</vt:lpstr>
      <vt:lpstr>Una gara per le risorse</vt:lpstr>
      <vt:lpstr>NEED FOR SPEED</vt:lpstr>
      <vt:lpstr>L’idea di Knight</vt:lpstr>
      <vt:lpstr>L’idea di Knight</vt:lpstr>
      <vt:lpstr>Il CONS e il CADR</vt:lpstr>
      <vt:lpstr>L’esperienza utente</vt:lpstr>
      <vt:lpstr>La ‘Tagged Architecture’</vt:lpstr>
      <vt:lpstr>La ‘Tagged Architecture’</vt:lpstr>
      <vt:lpstr>Le LM commerciali</vt:lpstr>
      <vt:lpstr>La fine di un’era</vt:lpstr>
      <vt:lpstr>Incomprensioni</vt:lpstr>
      <vt:lpstr>Successi e casi d’uso</vt:lpstr>
      <vt:lpstr>Perle di saggezza</vt:lpstr>
      <vt:lpstr>Multimedia revolution</vt:lpstr>
      <vt:lpstr>‘The computer inside’</vt:lpstr>
      <vt:lpstr>Cambio di paradigma</vt:lpstr>
      <vt:lpstr>Cambio di paradigma</vt:lpstr>
      <vt:lpstr>‘The computer inside’</vt:lpstr>
      <vt:lpstr>‘The computer inside’</vt:lpstr>
      <vt:lpstr>Un nuovo mondo</vt:lpstr>
      <vt:lpstr>Un nuovo mondo</vt:lpstr>
      <vt:lpstr>Problematiche di MMX</vt:lpstr>
      <vt:lpstr>Una pietra miliare dell’Open</vt:lpstr>
      <vt:lpstr>Millenium Bug</vt:lpstr>
      <vt:lpstr>Trofeo ottenuto: Complessita’!</vt:lpstr>
      <vt:lpstr>Streaming SIMD Extensions (SSE)</vt:lpstr>
      <vt:lpstr>Diapositiva #42</vt:lpstr>
      <vt:lpstr>Un processore SIMD</vt:lpstr>
      <vt:lpstr>Un ‘semplice’ programma SSE</vt:lpstr>
      <vt:lpstr>La prima GPU con supporto CUDA</vt:lpstr>
      <vt:lpstr>La prima GPU con supporto CUDA</vt:lpstr>
      <vt:lpstr>COMMODITIES</vt:lpstr>
      <vt:lpstr>Un supercomputer in tasca</vt:lpstr>
      <vt:lpstr>Teraflops-in-a-box</vt:lpstr>
      <vt:lpstr>Uno sguardo al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Weaving a story</dc:title>
  <dc:creator>Jacopo Maltagliati</dc:creator>
  <cp:lastModifiedBy>Jacopo Maltagliati</cp:lastModifiedBy>
  <cp:revision>3</cp:revision>
  <dcterms:created xsi:type="dcterms:W3CDTF">2019-10-25T17:17:07Z</dcterms:created>
  <dcterms:modified xsi:type="dcterms:W3CDTF">2019-10-31T13:17:42Z</dcterms:modified>
</cp:coreProperties>
</file>